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9" r:id="rId3"/>
    <p:sldId id="261" r:id="rId4"/>
    <p:sldId id="267" r:id="rId5"/>
    <p:sldId id="257" r:id="rId6"/>
    <p:sldId id="266" r:id="rId7"/>
    <p:sldId id="262" r:id="rId8"/>
  </p:sldIdLst>
  <p:sldSz cx="12192000" cy="6858000"/>
  <p:notesSz cx="6858000" cy="9144000"/>
  <p:embeddedFontLst>
    <p:embeddedFont>
      <p:font typeface="Gill Sans" panose="020B0604020202020204" charset="0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85DC"/>
    <a:srgbClr val="284A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783CEA-2C76-4625-A858-580DB2DAA425}" v="51" dt="2024-10-12T22:11:32.946"/>
    <p1510:client id="{38F54D47-3056-4DA7-9F82-E9E4A2409F74}" v="63" dt="2024-10-12T13:48:13.566"/>
    <p1510:client id="{49FD39AD-4AE7-4A6A-B585-2E1395F6F9F0}" v="24" dt="2024-10-13T13:25:53.898"/>
    <p1510:client id="{4CCBFAAC-920F-4B51-B74B-C30B90B1D4CE}" v="22" dt="2024-10-13T13:30:40.728"/>
    <p1510:client id="{59D1E084-9341-4178-9273-F42E6C6ACCEA}" v="86" dt="2024-10-13T10:33:36.561"/>
    <p1510:client id="{8362D54D-C32A-464C-9E1F-76E19E78CBCD}" v="5" dt="2024-10-13T10:46:35.066"/>
    <p1510:client id="{A76F8B5F-516A-41E4-9707-693DDDE7B6D1}" v="50" dt="2024-10-12T09:36:02.066"/>
    <p1510:client id="{BED938DD-9DE3-4366-92E2-C3FA26518C5C}" v="15" dt="2024-10-12T19:31:21.320"/>
    <p1510:client id="{CB477D32-0BE3-4E60-9B05-B0D2C31A97C0}" v="197" dt="2024-10-12T22:43:09.471"/>
    <p1510:client id="{D069047D-4530-476E-8BC7-13D210786861}" v="198" dt="2024-10-12T20:46:06.257"/>
    <p1510:client id="{D6F61CFF-945A-4F44-9EEE-6350BC40D760}" v="371" dt="2024-10-12T15:38:00.239"/>
    <p1510:client id="{EEC854F0-1F20-406C-9C15-95D55A71F31C}" v="15" dt="2024-10-12T14:52:46.550"/>
    <p1510:client id="{FB5E8839-714A-4F3E-B0E3-E293DD9D3F65}" v="68" dt="2024-10-12T15:17:49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jpeg>
</file>

<file path=ppt/media/image23.png>
</file>

<file path=ppt/media/image3.pn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1F98A807-F6D3-B231-9CFD-46DCE79CE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9d59e8304_1_894:notes">
            <a:extLst>
              <a:ext uri="{FF2B5EF4-FFF2-40B4-BE49-F238E27FC236}">
                <a16:creationId xmlns:a16="http://schemas.microsoft.com/office/drawing/2014/main" id="{4A89EE2B-88CF-988D-9F96-C9035A3D32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9d59e8304_1_894:notes">
            <a:extLst>
              <a:ext uri="{FF2B5EF4-FFF2-40B4-BE49-F238E27FC236}">
                <a16:creationId xmlns:a16="http://schemas.microsoft.com/office/drawing/2014/main" id="{DB5AE22E-CFB7-398B-86BE-9454DAB607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4032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4A79A7EA-C2C2-CB16-7358-4DE1E7D56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9d59e8304_1_894:notes">
            <a:extLst>
              <a:ext uri="{FF2B5EF4-FFF2-40B4-BE49-F238E27FC236}">
                <a16:creationId xmlns:a16="http://schemas.microsoft.com/office/drawing/2014/main" id="{796070D5-5DE1-6C86-B424-267BC5F031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9d59e8304_1_894:notes">
            <a:extLst>
              <a:ext uri="{FF2B5EF4-FFF2-40B4-BE49-F238E27FC236}">
                <a16:creationId xmlns:a16="http://schemas.microsoft.com/office/drawing/2014/main" id="{12D75A15-B32E-C65E-B8E6-9AB3930CED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065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4A79A7EA-C2C2-CB16-7358-4DE1E7D56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9d59e8304_1_894:notes">
            <a:extLst>
              <a:ext uri="{FF2B5EF4-FFF2-40B4-BE49-F238E27FC236}">
                <a16:creationId xmlns:a16="http://schemas.microsoft.com/office/drawing/2014/main" id="{796070D5-5DE1-6C86-B424-267BC5F031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9d59e8304_1_894:notes">
            <a:extLst>
              <a:ext uri="{FF2B5EF4-FFF2-40B4-BE49-F238E27FC236}">
                <a16:creationId xmlns:a16="http://schemas.microsoft.com/office/drawing/2014/main" id="{12D75A15-B32E-C65E-B8E6-9AB3930CED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8021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9d59e8304_1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9d59e8304_1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F1145287-614C-2481-8623-40CC6F765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9d59e8304_1_894:notes">
            <a:extLst>
              <a:ext uri="{FF2B5EF4-FFF2-40B4-BE49-F238E27FC236}">
                <a16:creationId xmlns:a16="http://schemas.microsoft.com/office/drawing/2014/main" id="{2B87FB50-3404-B666-3C39-148EC8D3A2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9d59e8304_1_894:notes">
            <a:extLst>
              <a:ext uri="{FF2B5EF4-FFF2-40B4-BE49-F238E27FC236}">
                <a16:creationId xmlns:a16="http://schemas.microsoft.com/office/drawing/2014/main" id="{3911C5AE-964A-ACA3-B433-CD3FEA7C56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179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4A79A7EA-C2C2-CB16-7358-4DE1E7D56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9d59e8304_1_894:notes">
            <a:extLst>
              <a:ext uri="{FF2B5EF4-FFF2-40B4-BE49-F238E27FC236}">
                <a16:creationId xmlns:a16="http://schemas.microsoft.com/office/drawing/2014/main" id="{796070D5-5DE1-6C86-B424-267BC5F031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9d59e8304_1_894:notes">
            <a:extLst>
              <a:ext uri="{FF2B5EF4-FFF2-40B4-BE49-F238E27FC236}">
                <a16:creationId xmlns:a16="http://schemas.microsoft.com/office/drawing/2014/main" id="{12D75A15-B32E-C65E-B8E6-9AB3930CED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0330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715890" y="356812"/>
            <a:ext cx="0" cy="6492900"/>
          </a:xfrm>
          <a:prstGeom prst="straightConnector1">
            <a:avLst/>
          </a:prstGeom>
          <a:noFill/>
          <a:ln w="25400" cap="sq" cmpd="sng">
            <a:solidFill>
              <a:schemeClr val="accent2"/>
            </a:solidFill>
            <a:prstDash val="solid"/>
            <a:bevel/>
            <a:headEnd type="none" w="sm" len="sm"/>
            <a:tailEnd type="none" w="sm" len="sm"/>
          </a:ln>
        </p:spPr>
      </p:cxn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nnectescolas.com.br/blog/wp-content/uploads/2023/05/Imagem-02.jpeg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microsoft.com/office/2007/relationships/hdphoto" Target="../media/hdphoto1.wdp"/><Relationship Id="rId9" Type="http://schemas.openxmlformats.org/officeDocument/2006/relationships/hyperlink" Target="https://apit.pt/wp-content/uploads/2021/03/O-Teletrabalho.jpg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jpeg"/><Relationship Id="rId3" Type="http://schemas.openxmlformats.org/officeDocument/2006/relationships/image" Target="../media/image9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microsoft.com/office/2007/relationships/hdphoto" Target="../media/hdphoto3.wdp"/><Relationship Id="rId11" Type="http://schemas.openxmlformats.org/officeDocument/2006/relationships/image" Target="../media/image20.png"/><Relationship Id="rId5" Type="http://schemas.openxmlformats.org/officeDocument/2006/relationships/image" Target="../media/image15.png"/><Relationship Id="rId10" Type="http://schemas.openxmlformats.org/officeDocument/2006/relationships/image" Target="../media/image19.svg"/><Relationship Id="rId4" Type="http://schemas.microsoft.com/office/2007/relationships/hdphoto" Target="../media/hdphoto2.wdp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ilo.org/pt-pt/resource/news/danos-da-covid-19-longo-prazo-recuperacao-lenta-do-emprego-e-risco-de" TargetMode="External"/><Relationship Id="rId5" Type="http://schemas.openxmlformats.org/officeDocument/2006/relationships/hyperlink" Target="https://doi.org/10.21601/EJEPH/9705" TargetMode="Externa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62" name="Google Shape;62;p14" descr="A close-up of a viru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12128" b="12873"/>
          <a:stretch/>
        </p:blipFill>
        <p:spPr>
          <a:xfrm>
            <a:off x="20" y="10"/>
            <a:ext cx="12191981" cy="685798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12" y="0"/>
            <a:ext cx="121920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33000">
                <a:srgbClr val="000000">
                  <a:alpha val="20000"/>
                </a:srgbClr>
              </a:gs>
              <a:gs pos="58000">
                <a:srgbClr val="000000">
                  <a:alpha val="29803"/>
                </a:srgbClr>
              </a:gs>
              <a:gs pos="100000">
                <a:srgbClr val="000000">
                  <a:alpha val="2980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ctrTitle"/>
          </p:nvPr>
        </p:nvSpPr>
        <p:spPr>
          <a:xfrm>
            <a:off x="477980" y="193048"/>
            <a:ext cx="6940957" cy="38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Gill Sans"/>
              <a:buNone/>
            </a:pPr>
            <a:r>
              <a:rPr lang="en-US" sz="60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IMPACTO </a:t>
            </a:r>
            <a:endParaRPr lang="en-US" sz="6000" b="1">
              <a:solidFill>
                <a:schemeClr val="lt1"/>
              </a:solidFill>
              <a:latin typeface="Gill Sans"/>
              <a:ea typeface="Gill Sans"/>
              <a:cs typeface="Gill Sans"/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Gill Sans"/>
              <a:buNone/>
            </a:pPr>
            <a:r>
              <a:rPr lang="en-US" sz="60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DA </a:t>
            </a:r>
            <a:endParaRPr lang="pt-PT" sz="6000" b="1">
              <a:solidFill>
                <a:schemeClr val="lt1"/>
              </a:solidFill>
              <a:latin typeface="Gill Sans"/>
              <a:ea typeface="Gill Sans"/>
              <a:cs typeface="Gill Sans"/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Gill Sans"/>
              <a:buNone/>
            </a:pPr>
            <a:r>
              <a:rPr lang="en-US" sz="60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PANDEMIA </a:t>
            </a:r>
            <a:endParaRPr lang="pt-PT" sz="6000" b="1">
              <a:solidFill>
                <a:schemeClr val="lt1"/>
              </a:solidFill>
              <a:latin typeface="Gill Sans"/>
              <a:ea typeface="Gill Sans"/>
              <a:cs typeface="Gill Sans"/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Gill Sans"/>
              <a:buNone/>
            </a:pPr>
            <a:r>
              <a:rPr lang="en-US" sz="60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NA SOCIEDADE</a:t>
            </a:r>
            <a:endParaRPr lang="pt-PT" sz="6000" b="1">
              <a:solidFill>
                <a:schemeClr val="lt1"/>
              </a:solidFill>
              <a:latin typeface="Gill Sans"/>
              <a:ea typeface="Gill Sans"/>
              <a:cs typeface="Gill Sans"/>
            </a:endParaRP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477980" y="4586321"/>
            <a:ext cx="4886164" cy="1738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r>
              <a:rPr lang="en-US" sz="1500">
                <a:solidFill>
                  <a:schemeClr val="lt1"/>
                </a:solidFill>
              </a:rPr>
              <a:t>UC: </a:t>
            </a:r>
            <a:r>
              <a:rPr lang="en-US" sz="1500" err="1">
                <a:solidFill>
                  <a:schemeClr val="lt1"/>
                </a:solidFill>
              </a:rPr>
              <a:t>Técnicas</a:t>
            </a:r>
            <a:r>
              <a:rPr lang="en-US" sz="1500">
                <a:solidFill>
                  <a:schemeClr val="lt1"/>
                </a:solidFill>
              </a:rPr>
              <a:t> de </a:t>
            </a:r>
            <a:r>
              <a:rPr lang="en-US" sz="1500" err="1">
                <a:solidFill>
                  <a:schemeClr val="lt1"/>
                </a:solidFill>
              </a:rPr>
              <a:t>Comunicação</a:t>
            </a:r>
            <a:r>
              <a:rPr lang="en-US" sz="1500">
                <a:solidFill>
                  <a:schemeClr val="lt1"/>
                </a:solidFill>
              </a:rPr>
              <a:t> e </a:t>
            </a:r>
            <a:r>
              <a:rPr lang="en-US" sz="1500" err="1">
                <a:solidFill>
                  <a:schemeClr val="lt1"/>
                </a:solidFill>
              </a:rPr>
              <a:t>Apresentações</a:t>
            </a:r>
            <a:endParaRPr lang="en-US" err="1">
              <a:solidFill>
                <a:schemeClr val="lt1"/>
              </a:solidFill>
            </a:endParaRPr>
          </a:p>
          <a:p>
            <a:pPr marL="0" indent="0" algn="just">
              <a:buSzPts val="1300"/>
            </a:pPr>
            <a:r>
              <a:rPr lang="en-US" sz="1500" err="1">
                <a:solidFill>
                  <a:schemeClr val="lt1"/>
                </a:solidFill>
              </a:rPr>
              <a:t>Turma</a:t>
            </a:r>
            <a:r>
              <a:rPr lang="en-US" sz="1500">
                <a:solidFill>
                  <a:schemeClr val="lt1"/>
                </a:solidFill>
              </a:rPr>
              <a:t> TP2-1</a:t>
            </a: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r>
              <a:rPr lang="en-US" sz="1500">
                <a:solidFill>
                  <a:schemeClr val="lt1"/>
                </a:solidFill>
              </a:rPr>
              <a:t>Núria Cristino 120207</a:t>
            </a:r>
            <a:endParaRPr sz="1500">
              <a:solidFill>
                <a:schemeClr val="lt1"/>
              </a:solidFill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r>
              <a:rPr lang="en-US" sz="1500">
                <a:solidFill>
                  <a:schemeClr val="lt1"/>
                </a:solidFill>
              </a:rPr>
              <a:t>Filipa Melo 120036</a:t>
            </a:r>
            <a:endParaRPr sz="1500">
              <a:solidFill>
                <a:schemeClr val="lt1"/>
              </a:solidFill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r>
              <a:rPr lang="en-US" sz="1500">
                <a:solidFill>
                  <a:schemeClr val="lt1"/>
                </a:solidFill>
              </a:rPr>
              <a:t>Paulo Lacerda 120202</a:t>
            </a:r>
            <a:endParaRPr sz="1500">
              <a:solidFill>
                <a:schemeClr val="lt1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45750" y="0"/>
            <a:ext cx="1805700" cy="6675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F46FF5-1A2C-8953-7012-AEDE4C99E0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b="1" dirty="0">
                <a:solidFill>
                  <a:schemeClr val="bg1"/>
                </a:solidFill>
              </a:rPr>
              <a:t>1</a:t>
            </a:fld>
            <a:endParaRPr 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40000"/>
          </a:schemeClr>
        </a:solidFill>
        <a:effectLst/>
      </p:bgPr>
    </p:bg>
    <p:spTree>
      <p:nvGrpSpPr>
        <p:cNvPr id="1" name="Shape 70">
          <a:extLst>
            <a:ext uri="{FF2B5EF4-FFF2-40B4-BE49-F238E27FC236}">
              <a16:creationId xmlns:a16="http://schemas.microsoft.com/office/drawing/2014/main" id="{10C6870A-B475-F92A-55AA-FFBFD1F40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186126-E03A-9E92-1635-239A7E8AF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8" y="503921"/>
            <a:ext cx="7521678" cy="1965120"/>
          </a:xfrm>
        </p:spPr>
        <p:txBody>
          <a:bodyPr>
            <a:normAutofit/>
          </a:bodyPr>
          <a:lstStyle/>
          <a:p>
            <a:r>
              <a:rPr lang="pt-PT" sz="4400">
                <a:solidFill>
                  <a:srgbClr val="284A8F"/>
                </a:solidFill>
                <a:latin typeface="Gill Sans"/>
              </a:rPr>
              <a:t>Impacto na Educação</a:t>
            </a:r>
            <a:br>
              <a:rPr lang="pt-PT" sz="5400">
                <a:latin typeface="Gill Sans" panose="020B0604020202020204" charset="0"/>
              </a:rPr>
            </a:br>
            <a:endParaRPr lang="pt-PT" sz="5400">
              <a:latin typeface="Gill Sans" panose="020B0604020202020204" charset="0"/>
            </a:endParaRP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38917F75-2EEA-8D0D-C8A7-AF91DFA58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9890" y="29225"/>
            <a:ext cx="1702110" cy="62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93926CE-BB2E-BE86-4068-D21733F3B9DD}"/>
              </a:ext>
            </a:extLst>
          </p:cNvPr>
          <p:cNvSpPr txBox="1"/>
          <p:nvPr/>
        </p:nvSpPr>
        <p:spPr>
          <a:xfrm>
            <a:off x="4412937" y="6431753"/>
            <a:ext cx="3356099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PT" sz="1400" b="0" i="0" u="none" strike="noStrike">
                <a:solidFill>
                  <a:schemeClr val="bg2">
                    <a:lumMod val="50000"/>
                  </a:schemeClr>
                </a:solidFill>
                <a:effectLst/>
                <a:latin typeface="Gill Sans"/>
              </a:rPr>
              <a:t>Técnicas de comunicação e </a:t>
            </a:r>
            <a:r>
              <a:rPr lang="pt-PT">
                <a:solidFill>
                  <a:schemeClr val="bg2">
                    <a:lumMod val="50000"/>
                  </a:schemeClr>
                </a:solidFill>
                <a:latin typeface="Gill Sans"/>
              </a:rPr>
              <a:t>apresentações</a:t>
            </a:r>
            <a:endParaRPr lang="pt-PT" sz="14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Marcador de Posição de Conteúdo 2">
            <a:extLst>
              <a:ext uri="{FF2B5EF4-FFF2-40B4-BE49-F238E27FC236}">
                <a16:creationId xmlns:a16="http://schemas.microsoft.com/office/drawing/2014/main" id="{2EFE6102-027D-D5DC-08FC-562FC051DC1D}"/>
              </a:ext>
            </a:extLst>
          </p:cNvPr>
          <p:cNvSpPr txBox="1">
            <a:spLocks/>
          </p:cNvSpPr>
          <p:nvPr/>
        </p:nvSpPr>
        <p:spPr>
          <a:xfrm>
            <a:off x="6096000" y="1919447"/>
            <a:ext cx="5597258" cy="450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</a:pPr>
            <a:r>
              <a:rPr lang="pt-PT" sz="2000" b="1">
                <a:solidFill>
                  <a:schemeClr val="tx1"/>
                </a:solidFill>
                <a:latin typeface="+mn-lt"/>
              </a:rPr>
              <a:t>Ensino à distância</a:t>
            </a:r>
            <a:endParaRPr lang="en-US">
              <a:solidFill>
                <a:schemeClr val="tx1"/>
              </a:solidFill>
              <a:latin typeface="+mn-lt"/>
            </a:endParaRPr>
          </a:p>
          <a:p>
            <a:pPr indent="0" algn="just">
              <a:lnSpc>
                <a:spcPct val="114999"/>
              </a:lnSpc>
              <a:buNone/>
            </a:pPr>
            <a:r>
              <a:rPr lang="pt-PT" sz="1800">
                <a:solidFill>
                  <a:schemeClr val="tx1"/>
                </a:solidFill>
                <a:latin typeface="+mn-lt"/>
              </a:rPr>
              <a:t>Desafios e desigualdades.</a:t>
            </a:r>
            <a:endParaRPr lang="en-US" sz="1800">
              <a:solidFill>
                <a:schemeClr val="tx1"/>
              </a:solidFill>
            </a:endParaRPr>
          </a:p>
          <a:p>
            <a:pPr marL="76200" indent="0" algn="just">
              <a:buNone/>
            </a:pPr>
            <a:endParaRPr lang="pt-PT" sz="2000">
              <a:solidFill>
                <a:schemeClr val="tx1"/>
              </a:solidFill>
              <a:latin typeface="+mn-lt"/>
            </a:endParaRPr>
          </a:p>
          <a:p>
            <a:pPr algn="just"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</a:pPr>
            <a:r>
              <a:rPr lang="pt-PT" sz="2000" b="1">
                <a:solidFill>
                  <a:schemeClr val="tx1"/>
                </a:solidFill>
                <a:latin typeface="+mn-lt"/>
              </a:rPr>
              <a:t>Impacto no ensino superior</a:t>
            </a:r>
          </a:p>
          <a:p>
            <a:pPr indent="0" algn="just">
              <a:lnSpc>
                <a:spcPct val="114999"/>
              </a:lnSpc>
              <a:buNone/>
            </a:pPr>
            <a:r>
              <a:rPr lang="pt-PT" sz="1800">
                <a:solidFill>
                  <a:schemeClr val="tx1"/>
                </a:solidFill>
                <a:latin typeface="+mn-lt"/>
              </a:rPr>
              <a:t>Queda de matrículas e aumento das desistências. </a:t>
            </a:r>
            <a:endParaRPr lang="pt-PT" sz="1800">
              <a:solidFill>
                <a:schemeClr val="tx1"/>
              </a:solidFill>
            </a:endParaRPr>
          </a:p>
          <a:p>
            <a:pPr algn="just">
              <a:buFont typeface="Arial"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</a:pPr>
            <a:endParaRPr lang="pt-PT" sz="2000">
              <a:solidFill>
                <a:schemeClr val="tx1"/>
              </a:solidFill>
              <a:latin typeface="+mn-lt"/>
            </a:endParaRPr>
          </a:p>
          <a:p>
            <a:pPr algn="just">
              <a:buFont typeface="Arial"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</a:pPr>
            <a:r>
              <a:rPr lang="pt-PT" sz="2000" b="1">
                <a:solidFill>
                  <a:schemeClr val="tx1"/>
                </a:solidFill>
                <a:latin typeface="+mn-lt"/>
              </a:rPr>
              <a:t>Inovação e Adaptação</a:t>
            </a:r>
            <a:endParaRPr lang="pt-PT" sz="2000">
              <a:solidFill>
                <a:schemeClr val="tx1"/>
              </a:solidFill>
              <a:latin typeface="+mn-lt"/>
            </a:endParaRPr>
          </a:p>
          <a:p>
            <a:pPr indent="0" algn="just">
              <a:lnSpc>
                <a:spcPct val="114999"/>
              </a:lnSpc>
              <a:buNone/>
            </a:pPr>
            <a:r>
              <a:rPr lang="pt-PT" sz="1800">
                <a:solidFill>
                  <a:schemeClr val="tx1"/>
                </a:solidFill>
                <a:latin typeface="+mn-lt"/>
              </a:rPr>
              <a:t>Exploração de novas metodologias mais interativas e direcionadas para o aluno</a:t>
            </a:r>
            <a:r>
              <a:rPr lang="pt-PT" sz="2000">
                <a:solidFill>
                  <a:schemeClr val="tx1"/>
                </a:solidFill>
                <a:latin typeface="+mn-lt"/>
              </a:rPr>
              <a:t>.</a:t>
            </a:r>
            <a:endParaRPr lang="pt-PT" sz="2000" b="1">
              <a:solidFill>
                <a:schemeClr val="tx1"/>
              </a:solidFill>
              <a:latin typeface="+mn-lt"/>
            </a:endParaRPr>
          </a:p>
          <a:p>
            <a:pPr marL="76200" indent="0" algn="just">
              <a:buNone/>
            </a:pPr>
            <a:endParaRPr lang="pt-PT" sz="200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2054" name="Picture 6" descr="escola do futuro">
            <a:extLst>
              <a:ext uri="{FF2B5EF4-FFF2-40B4-BE49-F238E27FC236}">
                <a16:creationId xmlns:a16="http://schemas.microsoft.com/office/drawing/2014/main" id="{6DE42462-BB98-6D01-62F2-E7DCEF741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253" y="1919447"/>
            <a:ext cx="5163340" cy="36874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  <a:reflection blurRad="6350" stA="52000" endA="300" endPos="35000" dir="5400000" sy="-100000" algn="bl" rotWithShape="0"/>
          </a:effectLst>
          <a:scene3d>
            <a:camera prst="perspectiveRelaxed" fov="1800000">
              <a:rot lat="20400000" lon="1080000" rev="2100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4FC7A6-C3F9-C8DE-D424-FC54FC7256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158DD7-6DBE-1FF1-654F-4DE94C496696}"/>
              </a:ext>
            </a:extLst>
          </p:cNvPr>
          <p:cNvSpPr txBox="1"/>
          <p:nvPr/>
        </p:nvSpPr>
        <p:spPr>
          <a:xfrm>
            <a:off x="469900" y="5613400"/>
            <a:ext cx="5156200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900">
                <a:solidFill>
                  <a:srgbClr val="6385DC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https://www.connectescolas.com.br/blog/wp-content/uploads/2023/05/Imagem-02.jpeg</a:t>
            </a:r>
          </a:p>
        </p:txBody>
      </p:sp>
    </p:spTree>
    <p:extLst>
      <p:ext uri="{BB962C8B-B14F-4D97-AF65-F5344CB8AC3E}">
        <p14:creationId xmlns:p14="http://schemas.microsoft.com/office/powerpoint/2010/main" val="3227282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40000"/>
          </a:schemeClr>
        </a:solidFill>
        <a:effectLst/>
      </p:bgPr>
    </p:bg>
    <p:spTree>
      <p:nvGrpSpPr>
        <p:cNvPr id="1" name="Shape 70">
          <a:extLst>
            <a:ext uri="{FF2B5EF4-FFF2-40B4-BE49-F238E27FC236}">
              <a16:creationId xmlns:a16="http://schemas.microsoft.com/office/drawing/2014/main" id="{24D9962B-6A73-8831-E0FC-BF05A94C6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0B3D5-68FC-DD92-F766-62D8B5E71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8" y="503921"/>
            <a:ext cx="7521678" cy="1965120"/>
          </a:xfrm>
        </p:spPr>
        <p:txBody>
          <a:bodyPr>
            <a:normAutofit/>
          </a:bodyPr>
          <a:lstStyle/>
          <a:p>
            <a:r>
              <a:rPr lang="pt-PT" sz="4400">
                <a:solidFill>
                  <a:srgbClr val="284A8F"/>
                </a:solidFill>
                <a:latin typeface="Gill Sans" panose="020B0604020202020204" charset="0"/>
              </a:rPr>
              <a:t>Impacto Económico</a:t>
            </a:r>
            <a:br>
              <a:rPr lang="pt-PT" sz="5400">
                <a:latin typeface="Gill Sans" panose="020B0604020202020204" charset="0"/>
              </a:rPr>
            </a:br>
            <a:endParaRPr lang="pt-PT" sz="5400">
              <a:latin typeface="Gill Sans" panose="020B0604020202020204" charset="0"/>
            </a:endParaRP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E77E4DFE-E289-FF34-267F-8F022C663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9890" y="185800"/>
            <a:ext cx="1702110" cy="62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085BBA0-4427-CCE0-A6DC-89F97DBB3345}"/>
              </a:ext>
            </a:extLst>
          </p:cNvPr>
          <p:cNvSpPr txBox="1"/>
          <p:nvPr/>
        </p:nvSpPr>
        <p:spPr>
          <a:xfrm>
            <a:off x="4402911" y="6431753"/>
            <a:ext cx="3245809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PT" sz="1400" b="0" i="0" u="none" strike="noStrike">
                <a:solidFill>
                  <a:schemeClr val="bg2">
                    <a:lumMod val="50000"/>
                  </a:schemeClr>
                </a:solidFill>
                <a:effectLst/>
                <a:latin typeface="Gill Sans"/>
              </a:rPr>
              <a:t>Técnicas de comunicação e </a:t>
            </a:r>
            <a:r>
              <a:rPr lang="pt-PT">
                <a:solidFill>
                  <a:schemeClr val="bg2">
                    <a:lumMod val="50000"/>
                  </a:schemeClr>
                </a:solidFill>
                <a:latin typeface="Gill Sans"/>
              </a:rPr>
              <a:t>apresentações</a:t>
            </a:r>
            <a:endParaRPr lang="pt-PT" sz="14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9E30571-652D-CFA4-D908-8BFADD65C685}"/>
              </a:ext>
            </a:extLst>
          </p:cNvPr>
          <p:cNvSpPr txBox="1">
            <a:spLocks/>
          </p:cNvSpPr>
          <p:nvPr/>
        </p:nvSpPr>
        <p:spPr>
          <a:xfrm>
            <a:off x="459911" y="1717042"/>
            <a:ext cx="5186179" cy="1919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Font typeface="Arial"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</a:pPr>
            <a:r>
              <a:rPr lang="pt-PT" sz="2000" b="1">
                <a:solidFill>
                  <a:schemeClr val="tx1"/>
                </a:solidFill>
                <a:latin typeface="+mn-lt"/>
              </a:rPr>
              <a:t>Recessão económica e aumento do desemprego</a:t>
            </a:r>
            <a:endParaRPr lang="en-US">
              <a:solidFill>
                <a:schemeClr val="tx1"/>
              </a:solidFill>
            </a:endParaRPr>
          </a:p>
          <a:p>
            <a:pPr indent="0" algn="just">
              <a:lnSpc>
                <a:spcPct val="114999"/>
              </a:lnSpc>
              <a:buNone/>
            </a:pPr>
            <a:r>
              <a:rPr lang="pt-PT" sz="1800">
                <a:solidFill>
                  <a:schemeClr val="tx1"/>
                </a:solidFill>
                <a:latin typeface="+mn-lt"/>
              </a:rPr>
              <a:t>Perda de postos de trabalho e redução de horas de trabalho.</a:t>
            </a:r>
            <a:endParaRPr lang="pt-PT" sz="1800">
              <a:solidFill>
                <a:schemeClr val="tx1"/>
              </a:solidFill>
            </a:endParaRPr>
          </a:p>
          <a:p>
            <a:pPr marL="76200" indent="0" algn="just">
              <a:lnSpc>
                <a:spcPct val="114999"/>
              </a:lnSpc>
              <a:buNone/>
            </a:pPr>
            <a:endParaRPr lang="pt-PT" sz="2000" b="1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14999"/>
              </a:lnSpc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</a:pPr>
            <a:endParaRPr lang="pt-PT" sz="2000" b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6A5A6-2A76-D247-974F-CA79E00A7C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/>
              <a:t>3</a:t>
            </a:fld>
            <a:endParaRPr lang="en-US"/>
          </a:p>
        </p:txBody>
      </p:sp>
      <p:pic>
        <p:nvPicPr>
          <p:cNvPr id="3078" name="Picture 6" descr="impacto negativo na economia global por causa da quarentena de coronavírus.  surto de covid-19 no fundo do mercado de correção. queda do mercado  comercial e da economia. crise financeira mundial 6681941 Vetor">
            <a:extLst>
              <a:ext uri="{FF2B5EF4-FFF2-40B4-BE49-F238E27FC236}">
                <a16:creationId xmlns:a16="http://schemas.microsoft.com/office/drawing/2014/main" id="{30483751-0203-46F7-03E2-78BFCB0C4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" b="4266"/>
          <a:stretch/>
        </p:blipFill>
        <p:spPr bwMode="auto">
          <a:xfrm>
            <a:off x="1245251" y="3610374"/>
            <a:ext cx="3612402" cy="2322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O Teletrabalho - Para além da gestão de pessoas, a lei">
            <a:extLst>
              <a:ext uri="{FF2B5EF4-FFF2-40B4-BE49-F238E27FC236}">
                <a16:creationId xmlns:a16="http://schemas.microsoft.com/office/drawing/2014/main" id="{3AE38863-756E-958B-BE77-FD155BE56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124" y="3606100"/>
            <a:ext cx="4279152" cy="233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arcador de Posição de Conteúdo 2">
            <a:extLst>
              <a:ext uri="{FF2B5EF4-FFF2-40B4-BE49-F238E27FC236}">
                <a16:creationId xmlns:a16="http://schemas.microsoft.com/office/drawing/2014/main" id="{C5F8BB8E-3230-DB58-3E27-A3AFAA44ADA8}"/>
              </a:ext>
            </a:extLst>
          </p:cNvPr>
          <p:cNvSpPr txBox="1">
            <a:spLocks/>
          </p:cNvSpPr>
          <p:nvPr/>
        </p:nvSpPr>
        <p:spPr>
          <a:xfrm>
            <a:off x="6010033" y="1334926"/>
            <a:ext cx="5661873" cy="2302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 indent="0">
              <a:buNone/>
            </a:pPr>
            <a:endParaRPr lang="pt-PT" sz="2000">
              <a:solidFill>
                <a:schemeClr val="tx1"/>
              </a:solidFill>
              <a:latin typeface="+mn-lt"/>
            </a:endParaRPr>
          </a:p>
          <a:p>
            <a:pPr algn="just">
              <a:buFont typeface="Arial"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</a:pPr>
            <a:r>
              <a:rPr lang="pt-PT" sz="2000" b="1">
                <a:solidFill>
                  <a:schemeClr val="tx1"/>
                </a:solidFill>
                <a:latin typeface="+mn-lt"/>
              </a:rPr>
              <a:t>Mudança para o teletrabalho e novas oportunidades</a:t>
            </a:r>
          </a:p>
          <a:p>
            <a:pPr indent="0" algn="just">
              <a:lnSpc>
                <a:spcPct val="114999"/>
              </a:lnSpc>
              <a:buNone/>
            </a:pPr>
            <a:r>
              <a:rPr lang="pt-PT" sz="1800">
                <a:solidFill>
                  <a:schemeClr val="tx1"/>
                </a:solidFill>
                <a:latin typeface="+mn-lt"/>
              </a:rPr>
              <a:t>Visto como ferramenta vantajosa e alternativa ao modelo tradicional.</a:t>
            </a:r>
            <a:endParaRPr lang="pt-PT" sz="1800">
              <a:solidFill>
                <a:schemeClr val="tx1"/>
              </a:solidFill>
            </a:endParaRPr>
          </a:p>
          <a:p>
            <a:pPr marL="76200" indent="0" algn="just">
              <a:lnSpc>
                <a:spcPct val="114999"/>
              </a:lnSpc>
              <a:buNone/>
            </a:pPr>
            <a:endParaRPr lang="pt-PT" sz="2000" b="1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14999"/>
              </a:lnSpc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</a:pPr>
            <a:endParaRPr lang="pt-PT" sz="2000" b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5E10E8-0FE7-9904-3051-C2FA6F5C7D2D}"/>
              </a:ext>
            </a:extLst>
          </p:cNvPr>
          <p:cNvSpPr txBox="1"/>
          <p:nvPr/>
        </p:nvSpPr>
        <p:spPr>
          <a:xfrm>
            <a:off x="1030817" y="6036006"/>
            <a:ext cx="44072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900" u="sng">
                <a:solidFill>
                  <a:srgbClr val="6385DC"/>
                </a:solidFill>
              </a:rPr>
              <a:t>https://st3.depositphotos.com/25119998/36093/v/1600/depositphotos_360932628-stock-illustration-negative-impact-on-global-economy.jpg</a:t>
            </a:r>
            <a:endParaRPr lang="en-US" sz="900">
              <a:solidFill>
                <a:srgbClr val="6385DC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97BCCD-5C63-E94B-96DF-52821FE84FCA}"/>
              </a:ext>
            </a:extLst>
          </p:cNvPr>
          <p:cNvSpPr txBox="1"/>
          <p:nvPr/>
        </p:nvSpPr>
        <p:spPr>
          <a:xfrm>
            <a:off x="7176476" y="6001813"/>
            <a:ext cx="3339123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>
                <a:solidFill>
                  <a:srgbClr val="6385DC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https://apit.pt/wp-content/uploads/2021/03/O-Teletrabalho.jpg</a:t>
            </a:r>
            <a:endParaRPr lang="en-US">
              <a:solidFill>
                <a:srgbClr val="6385DC"/>
              </a:solidFill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3945058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40000"/>
          </a:schemeClr>
        </a:solidFill>
        <a:effectLst/>
      </p:bgPr>
    </p:bg>
    <p:spTree>
      <p:nvGrpSpPr>
        <p:cNvPr id="1" name="Shape 70">
          <a:extLst>
            <a:ext uri="{FF2B5EF4-FFF2-40B4-BE49-F238E27FC236}">
              <a16:creationId xmlns:a16="http://schemas.microsoft.com/office/drawing/2014/main" id="{24D9962B-6A73-8831-E0FC-BF05A94C6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0B3D5-68FC-DD92-F766-62D8B5E71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580" y="503921"/>
            <a:ext cx="10262203" cy="1978488"/>
          </a:xfrm>
        </p:spPr>
        <p:txBody>
          <a:bodyPr>
            <a:normAutofit/>
          </a:bodyPr>
          <a:lstStyle/>
          <a:p>
            <a:r>
              <a:rPr lang="pt-PT" sz="4400">
                <a:solidFill>
                  <a:srgbClr val="284A8F"/>
                </a:solidFill>
                <a:latin typeface="Gill Sans"/>
              </a:rPr>
              <a:t>Impacto Social e nas Relações Interpessoais</a:t>
            </a:r>
            <a:br>
              <a:rPr lang="pt-PT" sz="5400">
                <a:latin typeface="Gill Sans" panose="020B0604020202020204" charset="0"/>
              </a:rPr>
            </a:br>
            <a:endParaRPr lang="pt-PT" sz="5400">
              <a:latin typeface="Gill Sans" panose="020B0604020202020204" charset="0"/>
            </a:endParaRP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E77E4DFE-E289-FF34-267F-8F022C663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9890" y="185800"/>
            <a:ext cx="1702110" cy="62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085BBA0-4427-CCE0-A6DC-89F97DBB3345}"/>
              </a:ext>
            </a:extLst>
          </p:cNvPr>
          <p:cNvSpPr txBox="1"/>
          <p:nvPr/>
        </p:nvSpPr>
        <p:spPr>
          <a:xfrm>
            <a:off x="4402911" y="6431753"/>
            <a:ext cx="3245809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PT" sz="1400" b="0" i="0" u="none" strike="noStrike">
                <a:solidFill>
                  <a:schemeClr val="bg2">
                    <a:lumMod val="50000"/>
                  </a:schemeClr>
                </a:solidFill>
                <a:effectLst/>
                <a:latin typeface="Gill Sans"/>
              </a:rPr>
              <a:t>Técnicas de comunicação e </a:t>
            </a:r>
            <a:r>
              <a:rPr lang="pt-PT">
                <a:solidFill>
                  <a:schemeClr val="bg2">
                    <a:lumMod val="50000"/>
                  </a:schemeClr>
                </a:solidFill>
                <a:latin typeface="Gill Sans"/>
              </a:rPr>
              <a:t>apresentações</a:t>
            </a:r>
            <a:endParaRPr lang="pt-PT" sz="14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6A5A6-2A76-D247-974F-CA79E00A7C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/>
              <a:t>4</a:t>
            </a:fld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3D6A824-6C63-46FE-FD0F-6554FF9C8B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5157" y="1852239"/>
            <a:ext cx="8114632" cy="1281943"/>
          </a:xfrm>
          <a:prstGeom prst="rect">
            <a:avLst/>
          </a:prstGeom>
          <a:ln>
            <a:noFill/>
          </a:ln>
        </p:spPr>
      </p:pic>
      <p:pic>
        <p:nvPicPr>
          <p:cNvPr id="11" name="Imagem 10" descr="Uma imagem com captura de ecrã, Retângulo, moldura&#10;&#10;Descrição gerada automaticamente">
            <a:extLst>
              <a:ext uri="{FF2B5EF4-FFF2-40B4-BE49-F238E27FC236}">
                <a16:creationId xmlns:a16="http://schemas.microsoft.com/office/drawing/2014/main" id="{75E38C98-4FBB-8F31-72A2-AA5CB5C235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5156" y="3429712"/>
            <a:ext cx="8114632" cy="1281943"/>
          </a:xfrm>
          <a:prstGeom prst="rect">
            <a:avLst/>
          </a:prstGeom>
        </p:spPr>
      </p:pic>
      <p:pic>
        <p:nvPicPr>
          <p:cNvPr id="12" name="Imagem 11" descr="Uma imagem com captura de ecrã, Retângulo, moldura&#10;&#10;Descrição gerada automaticamente">
            <a:extLst>
              <a:ext uri="{FF2B5EF4-FFF2-40B4-BE49-F238E27FC236}">
                <a16:creationId xmlns:a16="http://schemas.microsoft.com/office/drawing/2014/main" id="{CC64F541-3F9F-663D-FE56-DBFC8BFCEE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5156" y="4953712"/>
            <a:ext cx="8114632" cy="1281943"/>
          </a:xfrm>
          <a:prstGeom prst="rect">
            <a:avLst/>
          </a:prstGeom>
        </p:spPr>
      </p:pic>
      <p:pic>
        <p:nvPicPr>
          <p:cNvPr id="14" name="Imagem 13" descr="Uma imagem com clipart, Gráficos, símbolo, arte&#10;&#10;Descrição gerada automaticamente">
            <a:extLst>
              <a:ext uri="{FF2B5EF4-FFF2-40B4-BE49-F238E27FC236}">
                <a16:creationId xmlns:a16="http://schemas.microsoft.com/office/drawing/2014/main" id="{C87CCC06-D6B3-C76D-30BF-97FBE90099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4263" y="2023894"/>
            <a:ext cx="885157" cy="925262"/>
          </a:xfrm>
          <a:prstGeom prst="rect">
            <a:avLst/>
          </a:prstGeom>
        </p:spPr>
      </p:pic>
      <p:pic>
        <p:nvPicPr>
          <p:cNvPr id="15" name="Imagem 14" descr="Uma imagem com desenho, clipart, símbolo, arte&#10;&#10;Descrição gerada automaticamente">
            <a:extLst>
              <a:ext uri="{FF2B5EF4-FFF2-40B4-BE49-F238E27FC236}">
                <a16:creationId xmlns:a16="http://schemas.microsoft.com/office/drawing/2014/main" id="{B0C6ADC4-F28D-8A17-9589-742BE43F12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4263" y="3601368"/>
            <a:ext cx="898525" cy="925262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63618D0E-880D-56F2-CA06-3C0062E8E7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64263" y="5116763"/>
            <a:ext cx="885157" cy="942473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39AD2F0E-37B0-1373-7074-999284D4328E}"/>
              </a:ext>
            </a:extLst>
          </p:cNvPr>
          <p:cNvSpPr txBox="1"/>
          <p:nvPr/>
        </p:nvSpPr>
        <p:spPr>
          <a:xfrm>
            <a:off x="3641557" y="2130926"/>
            <a:ext cx="291698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sz="2000" b="1"/>
              <a:t>Efeitos do isolamento </a:t>
            </a:r>
          </a:p>
          <a:p>
            <a:pPr algn="ctr"/>
            <a:r>
              <a:rPr lang="pt-PT" sz="2000" b="1"/>
              <a:t>social nas relações</a:t>
            </a:r>
            <a:endParaRPr lang="pt-PT" sz="200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A4F85AE-D243-5D43-CA60-19C1C0305FDB}"/>
              </a:ext>
            </a:extLst>
          </p:cNvPr>
          <p:cNvSpPr txBox="1"/>
          <p:nvPr/>
        </p:nvSpPr>
        <p:spPr>
          <a:xfrm>
            <a:off x="3454399" y="3708400"/>
            <a:ext cx="329130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/>
              <a:t>Alterações no comportamento social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E8A2950-3F74-4793-F51A-F884357D8622}"/>
              </a:ext>
            </a:extLst>
          </p:cNvPr>
          <p:cNvSpPr txBox="1"/>
          <p:nvPr/>
        </p:nvSpPr>
        <p:spPr>
          <a:xfrm>
            <a:off x="3187032" y="5232400"/>
            <a:ext cx="381267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/>
              <a:t>Impacto nas comunidades mais vulneráveis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949AC48-8B08-B36E-F93F-C8803ACE584F}"/>
              </a:ext>
            </a:extLst>
          </p:cNvPr>
          <p:cNvSpPr txBox="1"/>
          <p:nvPr/>
        </p:nvSpPr>
        <p:spPr>
          <a:xfrm>
            <a:off x="6916821" y="2184401"/>
            <a:ext cx="3050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err="1"/>
              <a:t>Redução</a:t>
            </a:r>
            <a:r>
              <a:rPr lang="en-US" sz="1600"/>
              <a:t> do contacto </a:t>
            </a:r>
            <a:r>
              <a:rPr lang="en-US" sz="1600" err="1"/>
              <a:t>físico</a:t>
            </a:r>
            <a:r>
              <a:rPr lang="en-US" sz="1600"/>
              <a:t>, </a:t>
            </a:r>
            <a:r>
              <a:rPr lang="en-US" sz="1600" err="1"/>
              <a:t>solidão</a:t>
            </a:r>
            <a:r>
              <a:rPr lang="en-US" sz="1600"/>
              <a:t> e </a:t>
            </a:r>
            <a:r>
              <a:rPr lang="en-US" sz="1600" err="1"/>
              <a:t>isolamento</a:t>
            </a:r>
            <a:r>
              <a:rPr lang="en-US" sz="1600"/>
              <a:t> </a:t>
            </a:r>
            <a:r>
              <a:rPr lang="en-US" sz="1600" err="1"/>
              <a:t>emocional</a:t>
            </a:r>
            <a:endParaRPr lang="pt-PT" sz="1600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68E367C-815C-4B1E-183C-148D4C70DB85}"/>
              </a:ext>
            </a:extLst>
          </p:cNvPr>
          <p:cNvSpPr txBox="1"/>
          <p:nvPr/>
        </p:nvSpPr>
        <p:spPr>
          <a:xfrm>
            <a:off x="7063874" y="3775243"/>
            <a:ext cx="276993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/>
              <a:t>Novas </a:t>
            </a:r>
            <a:r>
              <a:rPr lang="en-US" sz="1600" err="1"/>
              <a:t>normas</a:t>
            </a:r>
            <a:r>
              <a:rPr lang="en-US" sz="1600"/>
              <a:t> </a:t>
            </a:r>
            <a:r>
              <a:rPr lang="en-US" sz="1600" err="1"/>
              <a:t>sociais</a:t>
            </a:r>
            <a:r>
              <a:rPr lang="en-US" sz="1600"/>
              <a:t> e </a:t>
            </a:r>
            <a:r>
              <a:rPr lang="en-US" sz="1600" err="1"/>
              <a:t>medo</a:t>
            </a:r>
            <a:r>
              <a:rPr lang="en-US" sz="1600"/>
              <a:t> da </a:t>
            </a:r>
            <a:r>
              <a:rPr lang="en-US" sz="1600" err="1"/>
              <a:t>proximidade</a:t>
            </a:r>
            <a:r>
              <a:rPr lang="en-US" sz="1600"/>
              <a:t> </a:t>
            </a:r>
            <a:r>
              <a:rPr lang="en-US" sz="1600" err="1"/>
              <a:t>física</a:t>
            </a:r>
            <a:r>
              <a:rPr lang="en-US" sz="1600"/>
              <a:t>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E26D33A5-0F41-5DDA-E607-1731182EDCAE}"/>
              </a:ext>
            </a:extLst>
          </p:cNvPr>
          <p:cNvSpPr txBox="1"/>
          <p:nvPr/>
        </p:nvSpPr>
        <p:spPr>
          <a:xfrm>
            <a:off x="6823240" y="5165558"/>
            <a:ext cx="325120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err="1"/>
              <a:t>Aumento</a:t>
            </a:r>
            <a:r>
              <a:rPr lang="en-US" sz="1600"/>
              <a:t> das </a:t>
            </a:r>
            <a:r>
              <a:rPr lang="en-US" sz="1600" err="1"/>
              <a:t>desigualdades</a:t>
            </a:r>
            <a:r>
              <a:rPr lang="en-US" sz="1600"/>
              <a:t>, </a:t>
            </a:r>
            <a:r>
              <a:rPr lang="en-US" sz="1600" err="1"/>
              <a:t>maior</a:t>
            </a:r>
            <a:r>
              <a:rPr lang="en-US" sz="1600"/>
              <a:t> </a:t>
            </a:r>
            <a:r>
              <a:rPr lang="en-US" sz="1600" err="1"/>
              <a:t>desemprego</a:t>
            </a:r>
            <a:r>
              <a:rPr lang="en-US" sz="1600"/>
              <a:t> e </a:t>
            </a:r>
            <a:r>
              <a:rPr lang="en-US" sz="1600" err="1"/>
              <a:t>acesso</a:t>
            </a:r>
            <a:r>
              <a:rPr lang="en-US" sz="1600"/>
              <a:t> </a:t>
            </a:r>
            <a:r>
              <a:rPr lang="en-US" sz="1600" err="1"/>
              <a:t>restrito</a:t>
            </a:r>
            <a:r>
              <a:rPr lang="en-US" sz="1600"/>
              <a:t> a </a:t>
            </a:r>
            <a:r>
              <a:rPr lang="en-US" sz="1600" err="1"/>
              <a:t>apoios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615105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40000"/>
          </a:schemeClr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EB1728-ED6C-2F43-7447-3C3E3FC5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8" y="426547"/>
            <a:ext cx="7521678" cy="1965120"/>
          </a:xfrm>
        </p:spPr>
        <p:txBody>
          <a:bodyPr>
            <a:normAutofit fontScale="90000"/>
          </a:bodyPr>
          <a:lstStyle/>
          <a:p>
            <a:r>
              <a:rPr lang="pt-PT" sz="4400">
                <a:solidFill>
                  <a:srgbClr val="284A8F"/>
                </a:solidFill>
                <a:latin typeface="Gill Sans"/>
              </a:rPr>
              <a:t>Impacto na Saúde Pública e nos Sistemas de Saúde</a:t>
            </a:r>
            <a:br>
              <a:rPr lang="pt-PT" sz="5400">
                <a:latin typeface="Gill Sans" panose="020B0604020202020204" charset="0"/>
              </a:rPr>
            </a:br>
            <a:endParaRPr lang="pt-PT" sz="5400">
              <a:latin typeface="Gill Sans" panose="020B0604020202020204" charset="0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90F360C-AF3C-8CDD-430D-0660235E4E41}"/>
              </a:ext>
            </a:extLst>
          </p:cNvPr>
          <p:cNvSpPr txBox="1">
            <a:spLocks/>
          </p:cNvSpPr>
          <p:nvPr/>
        </p:nvSpPr>
        <p:spPr>
          <a:xfrm>
            <a:off x="609530" y="2047133"/>
            <a:ext cx="5496598" cy="443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pt-PT" sz="2000" b="1">
                <a:solidFill>
                  <a:schemeClr val="tx1"/>
                </a:solidFill>
                <a:latin typeface="+mn-lt"/>
              </a:rPr>
              <a:t>Papel das Vacinas </a:t>
            </a:r>
            <a:endParaRPr lang="en-US">
              <a:solidFill>
                <a:schemeClr val="tx1"/>
              </a:solidFill>
              <a:latin typeface="+mn-lt"/>
            </a:endParaRPr>
          </a:p>
          <a:p>
            <a:pPr indent="0" algn="just">
              <a:lnSpc>
                <a:spcPct val="114999"/>
              </a:lnSpc>
              <a:buNone/>
            </a:pPr>
            <a:r>
              <a:rPr lang="pt-PT" sz="1800">
                <a:solidFill>
                  <a:schemeClr val="tx1"/>
                </a:solidFill>
                <a:latin typeface="+mn-lt"/>
              </a:rPr>
              <a:t>Desafios na distribuição global e acesso desigual.</a:t>
            </a:r>
            <a:endParaRPr lang="en-US" sz="1800">
              <a:solidFill>
                <a:schemeClr val="tx1"/>
              </a:solidFill>
            </a:endParaRPr>
          </a:p>
          <a:p>
            <a:pPr marL="76200" indent="0" algn="just">
              <a:buNone/>
            </a:pPr>
            <a:endParaRPr lang="pt-PT" sz="2000">
              <a:solidFill>
                <a:schemeClr val="tx1"/>
              </a:solidFill>
              <a:latin typeface="+mn-lt"/>
            </a:endParaRPr>
          </a:p>
          <a:p>
            <a:pPr algn="just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pt-PT" sz="2000" b="1">
                <a:solidFill>
                  <a:schemeClr val="tx1"/>
                </a:solidFill>
                <a:latin typeface="+mn-lt"/>
              </a:rPr>
              <a:t>Efeitos na Saúde Mental</a:t>
            </a:r>
            <a:endParaRPr lang="pt-PT" sz="2000">
              <a:solidFill>
                <a:schemeClr val="tx1"/>
              </a:solidFill>
              <a:latin typeface="+mn-lt"/>
            </a:endParaRPr>
          </a:p>
          <a:p>
            <a:pPr indent="0" algn="just">
              <a:lnSpc>
                <a:spcPct val="114999"/>
              </a:lnSpc>
              <a:buNone/>
            </a:pPr>
            <a:r>
              <a:rPr lang="pt-PT" sz="1800">
                <a:solidFill>
                  <a:schemeClr val="tx1"/>
                </a:solidFill>
                <a:latin typeface="+mn-lt"/>
              </a:rPr>
              <a:t>Aumento de casos de ansiedade, depressão e stress.</a:t>
            </a:r>
          </a:p>
          <a:p>
            <a:pPr marL="76200" indent="0" algn="just">
              <a:buNone/>
            </a:pPr>
            <a:endParaRPr lang="pt-PT" sz="2000">
              <a:solidFill>
                <a:schemeClr val="tx1"/>
              </a:solidFill>
              <a:latin typeface="+mn-lt"/>
            </a:endParaRPr>
          </a:p>
          <a:p>
            <a:pPr algn="just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pt-PT" sz="2000" b="1">
                <a:solidFill>
                  <a:schemeClr val="tx1"/>
                </a:solidFill>
                <a:latin typeface="+mn-lt"/>
              </a:rPr>
              <a:t>Telemedicina e Inovação Tecnológica</a:t>
            </a:r>
            <a:endParaRPr lang="pt-PT" sz="2000">
              <a:solidFill>
                <a:schemeClr val="tx1"/>
              </a:solidFill>
              <a:latin typeface="+mn-lt"/>
            </a:endParaRPr>
          </a:p>
          <a:p>
            <a:pPr indent="0" algn="just">
              <a:lnSpc>
                <a:spcPct val="114999"/>
              </a:lnSpc>
              <a:buNone/>
            </a:pPr>
            <a:r>
              <a:rPr lang="pt-PT" sz="1800">
                <a:solidFill>
                  <a:schemeClr val="tx1"/>
                </a:solidFill>
                <a:latin typeface="+mn-lt"/>
              </a:rPr>
              <a:t>Expansão de consultas à distância e avanços em operações remotas.</a:t>
            </a: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A95F85D2-CD88-7AD2-0EA0-17EEDFE00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9890" y="29225"/>
            <a:ext cx="1702110" cy="62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0CA0531-DEDC-C9D5-C478-FE20897EE563}"/>
              </a:ext>
            </a:extLst>
          </p:cNvPr>
          <p:cNvSpPr txBox="1"/>
          <p:nvPr/>
        </p:nvSpPr>
        <p:spPr>
          <a:xfrm>
            <a:off x="4412937" y="6431753"/>
            <a:ext cx="3376152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PT" sz="1400" b="0" i="0" u="none" strike="noStrike">
                <a:solidFill>
                  <a:schemeClr val="bg2">
                    <a:lumMod val="50000"/>
                  </a:schemeClr>
                </a:solidFill>
                <a:effectLst/>
                <a:latin typeface="Gill Sans"/>
              </a:rPr>
              <a:t>Técnicas de comunicação e </a:t>
            </a:r>
            <a:r>
              <a:rPr lang="pt-PT">
                <a:solidFill>
                  <a:schemeClr val="bg2">
                    <a:lumMod val="50000"/>
                  </a:schemeClr>
                </a:solidFill>
                <a:latin typeface="Gill Sans"/>
              </a:rPr>
              <a:t>apresentações</a:t>
            </a:r>
            <a:endParaRPr lang="pt-PT" sz="140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" name="Imagem 6" descr="10 de outubro é o Dia Mundial da Saúde Mental - Grupo Mast">
            <a:extLst>
              <a:ext uri="{FF2B5EF4-FFF2-40B4-BE49-F238E27FC236}">
                <a16:creationId xmlns:a16="http://schemas.microsoft.com/office/drawing/2014/main" id="{E539B170-2493-C486-024F-84E725BACD9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26" t="14" r="189" b="8442"/>
          <a:stretch/>
        </p:blipFill>
        <p:spPr>
          <a:xfrm>
            <a:off x="6491501" y="2229129"/>
            <a:ext cx="5166495" cy="320172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39632-5551-DA5D-E1BF-1EE875F17F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/>
              <a:t>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9DB16A-44EA-922F-316E-DAF034D398A0}"/>
              </a:ext>
            </a:extLst>
          </p:cNvPr>
          <p:cNvSpPr txBox="1"/>
          <p:nvPr/>
        </p:nvSpPr>
        <p:spPr>
          <a:xfrm>
            <a:off x="7226137" y="5428600"/>
            <a:ext cx="3720937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900" u="sng">
                <a:solidFill>
                  <a:srgbClr val="6385DC"/>
                </a:solidFill>
              </a:rPr>
              <a:t>https://saudemental.pt/wp-content/uploads/2021/03/11098.jpg?w=768</a:t>
            </a:r>
            <a:endParaRPr lang="en-US" sz="900">
              <a:solidFill>
                <a:srgbClr val="6385DC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40000"/>
          </a:schemeClr>
        </a:solidFill>
        <a:effectLst/>
      </p:bgPr>
    </p:bg>
    <p:spTree>
      <p:nvGrpSpPr>
        <p:cNvPr id="1" name="Shape 70">
          <a:extLst>
            <a:ext uri="{FF2B5EF4-FFF2-40B4-BE49-F238E27FC236}">
              <a16:creationId xmlns:a16="http://schemas.microsoft.com/office/drawing/2014/main" id="{E5D7DCE7-0F75-BECA-6836-46DBB3323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5B9C89-5A06-D947-4B90-E5C2C271E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788" y="544434"/>
            <a:ext cx="7521678" cy="1965120"/>
          </a:xfrm>
        </p:spPr>
        <p:txBody>
          <a:bodyPr>
            <a:normAutofit fontScale="90000"/>
          </a:bodyPr>
          <a:lstStyle/>
          <a:p>
            <a:r>
              <a:rPr lang="pt-PT" sz="4400">
                <a:solidFill>
                  <a:srgbClr val="284A8F"/>
                </a:solidFill>
                <a:latin typeface="Gill Sans" panose="020B0604020202020204" charset="0"/>
              </a:rPr>
              <a:t>Conclusão – Vamos aos números!</a:t>
            </a:r>
            <a:br>
              <a:rPr lang="pt-PT" sz="5400">
                <a:latin typeface="Gill Sans" panose="020B0604020202020204" charset="0"/>
              </a:rPr>
            </a:br>
            <a:endParaRPr lang="pt-PT" sz="5400">
              <a:latin typeface="Gill Sans" panose="020B0604020202020204" charset="0"/>
            </a:endParaRP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F6BD9E74-D306-D698-9C31-B725F6EB6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9890" y="185800"/>
            <a:ext cx="1702110" cy="62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B5AE7D0-97F9-8117-ABD0-575F9CBD0A27}"/>
              </a:ext>
            </a:extLst>
          </p:cNvPr>
          <p:cNvSpPr txBox="1"/>
          <p:nvPr/>
        </p:nvSpPr>
        <p:spPr>
          <a:xfrm>
            <a:off x="4429091" y="6442337"/>
            <a:ext cx="3270318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PT" sz="1400" b="0" i="0" u="none" strike="noStrike">
                <a:solidFill>
                  <a:schemeClr val="bg2">
                    <a:lumMod val="50000"/>
                  </a:schemeClr>
                </a:solidFill>
                <a:effectLst/>
                <a:latin typeface="Gill Sans"/>
              </a:rPr>
              <a:t>Técnicas de comunicação e </a:t>
            </a:r>
            <a:r>
              <a:rPr lang="pt-PT">
                <a:solidFill>
                  <a:schemeClr val="bg2">
                    <a:lumMod val="50000"/>
                  </a:schemeClr>
                </a:solidFill>
                <a:latin typeface="Gill Sans"/>
              </a:rPr>
              <a:t>apresentações</a:t>
            </a:r>
            <a:endParaRPr lang="pt-PT" sz="14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9C621-CE94-CE50-835F-BB3B896D20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/>
              <a:t>6</a:t>
            </a:fld>
            <a:endParaRPr lang="en-US"/>
          </a:p>
        </p:txBody>
      </p:sp>
      <p:grpSp>
        <p:nvGrpSpPr>
          <p:cNvPr id="57" name="Agrupar 56">
            <a:extLst>
              <a:ext uri="{FF2B5EF4-FFF2-40B4-BE49-F238E27FC236}">
                <a16:creationId xmlns:a16="http://schemas.microsoft.com/office/drawing/2014/main" id="{99670D1E-5092-7D6C-E773-175832FBCA6F}"/>
              </a:ext>
            </a:extLst>
          </p:cNvPr>
          <p:cNvGrpSpPr/>
          <p:nvPr/>
        </p:nvGrpSpPr>
        <p:grpSpPr>
          <a:xfrm>
            <a:off x="1661509" y="1606662"/>
            <a:ext cx="8868981" cy="4287004"/>
            <a:chOff x="1661509" y="1220442"/>
            <a:chExt cx="8868981" cy="4287004"/>
          </a:xfrm>
        </p:grpSpPr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7E3853DB-90E5-B851-391C-36EFB6F76E7B}"/>
                </a:ext>
              </a:extLst>
            </p:cNvPr>
            <p:cNvGrpSpPr/>
            <p:nvPr/>
          </p:nvGrpSpPr>
          <p:grpSpPr>
            <a:xfrm>
              <a:off x="1661509" y="2376774"/>
              <a:ext cx="8868981" cy="3130672"/>
              <a:chOff x="2071085" y="2279901"/>
              <a:chExt cx="8868981" cy="3130672"/>
            </a:xfrm>
          </p:grpSpPr>
          <p:sp>
            <p:nvSpPr>
              <p:cNvPr id="11" name="CaixaDeTexto 10">
                <a:extLst>
                  <a:ext uri="{FF2B5EF4-FFF2-40B4-BE49-F238E27FC236}">
                    <a16:creationId xmlns:a16="http://schemas.microsoft.com/office/drawing/2014/main" id="{1B30BDE5-A22D-6A57-6B98-649EC599BCFA}"/>
                  </a:ext>
                </a:extLst>
              </p:cNvPr>
              <p:cNvSpPr txBox="1"/>
              <p:nvPr/>
            </p:nvSpPr>
            <p:spPr>
              <a:xfrm>
                <a:off x="2071085" y="3882462"/>
                <a:ext cx="8868981" cy="152811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pt-PT" sz="2000">
                    <a:latin typeface="Gill Sans"/>
                  </a:rPr>
                  <a:t>   O uso da   </a:t>
                </a:r>
                <a:r>
                  <a:rPr lang="pt-PT" sz="4400">
                    <a:solidFill>
                      <a:srgbClr val="002060"/>
                    </a:solidFill>
                    <a:latin typeface="Gill Sans"/>
                  </a:rPr>
                  <a:t>telemedicina</a:t>
                </a:r>
                <a:r>
                  <a:rPr lang="pt-PT" sz="2000">
                    <a:latin typeface="Gill Sans"/>
                  </a:rPr>
                  <a:t>   aumentou em </a:t>
                </a:r>
                <a:r>
                  <a:rPr lang="pt-PT" sz="2800" b="1" u="sng">
                    <a:latin typeface="Gill Sans"/>
                  </a:rPr>
                  <a:t>154%</a:t>
                </a:r>
                <a:r>
                  <a:rPr lang="pt-PT" sz="2800" u="sng">
                    <a:latin typeface="Gill Sans"/>
                  </a:rPr>
                  <a:t> </a:t>
                </a:r>
                <a:r>
                  <a:rPr lang="pt-PT" sz="2000">
                    <a:latin typeface="Gill Sans"/>
                  </a:rPr>
                  <a:t>em comparação com o mesmo período do ano anterior </a:t>
                </a:r>
                <a:r>
                  <a:rPr lang="pt-PT">
                    <a:latin typeface="Gill Sans"/>
                  </a:rPr>
                  <a:t>(Fonte: </a:t>
                </a:r>
                <a:r>
                  <a:rPr lang="pt-PT" i="1" err="1">
                    <a:latin typeface="Gill Sans"/>
                  </a:rPr>
                  <a:t>McKinsey</a:t>
                </a:r>
                <a:r>
                  <a:rPr lang="pt-PT" i="1">
                    <a:latin typeface="Gill Sans"/>
                  </a:rPr>
                  <a:t> &amp; </a:t>
                </a:r>
                <a:r>
                  <a:rPr lang="pt-PT" i="1" err="1">
                    <a:latin typeface="Gill Sans"/>
                  </a:rPr>
                  <a:t>Company</a:t>
                </a:r>
                <a:r>
                  <a:rPr lang="pt-PT" i="1">
                    <a:latin typeface="Gill Sans"/>
                  </a:rPr>
                  <a:t>, 2020</a:t>
                </a:r>
                <a:r>
                  <a:rPr lang="pt-PT">
                    <a:latin typeface="Gill Sans"/>
                  </a:rPr>
                  <a:t>)</a:t>
                </a:r>
                <a:endParaRPr lang="pt-PT" sz="2000">
                  <a:latin typeface="Gill Sans"/>
                </a:endParaRPr>
              </a:p>
            </p:txBody>
          </p:sp>
          <p:pic>
            <p:nvPicPr>
              <p:cNvPr id="1038" name="Picture 14">
                <a:extLst>
                  <a:ext uri="{FF2B5EF4-FFF2-40B4-BE49-F238E27FC236}">
                    <a16:creationId xmlns:a16="http://schemas.microsoft.com/office/drawing/2014/main" id="{DF4B8A9A-D1E7-558E-9761-18EA7F43CC4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4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71085" y="2279901"/>
                <a:ext cx="1738466" cy="15095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4" name="CaixaDeTexto 43">
                <a:extLst>
                  <a:ext uri="{FF2B5EF4-FFF2-40B4-BE49-F238E27FC236}">
                    <a16:creationId xmlns:a16="http://schemas.microsoft.com/office/drawing/2014/main" id="{591E83A6-B75F-0B3F-6BCD-0F2E34E77378}"/>
                  </a:ext>
                </a:extLst>
              </p:cNvPr>
              <p:cNvSpPr txBox="1"/>
              <p:nvPr/>
            </p:nvSpPr>
            <p:spPr>
              <a:xfrm>
                <a:off x="3962400" y="2580591"/>
                <a:ext cx="3423920" cy="15542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PT" sz="9500" b="1">
                    <a:solidFill>
                      <a:srgbClr val="003459"/>
                    </a:solidFill>
                    <a:latin typeface="Gill Sans" panose="020B0604020202020204" charset="0"/>
                    <a:cs typeface="Aldhabi" panose="020F0502020204030204" pitchFamily="2" charset="-78"/>
                  </a:rPr>
                  <a:t>154 %</a:t>
                </a:r>
              </a:p>
            </p:txBody>
          </p:sp>
        </p:grp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C24CBE3-5D45-25A2-E4A4-DD8B5AD8B3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1451" y="1220442"/>
              <a:ext cx="3316446" cy="33164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8" name="Agrupar 57">
            <a:extLst>
              <a:ext uri="{FF2B5EF4-FFF2-40B4-BE49-F238E27FC236}">
                <a16:creationId xmlns:a16="http://schemas.microsoft.com/office/drawing/2014/main" id="{37764B14-8CBE-80AD-4CC9-231D53404128}"/>
              </a:ext>
            </a:extLst>
          </p:cNvPr>
          <p:cNvGrpSpPr/>
          <p:nvPr/>
        </p:nvGrpSpPr>
        <p:grpSpPr>
          <a:xfrm>
            <a:off x="1499447" y="1716861"/>
            <a:ext cx="10050122" cy="4168350"/>
            <a:chOff x="1070939" y="1637235"/>
            <a:chExt cx="10050122" cy="4168350"/>
          </a:xfrm>
        </p:grpSpPr>
        <p:pic>
          <p:nvPicPr>
            <p:cNvPr id="59" name="Picture 6">
              <a:extLst>
                <a:ext uri="{FF2B5EF4-FFF2-40B4-BE49-F238E27FC236}">
                  <a16:creationId xmlns:a16="http://schemas.microsoft.com/office/drawing/2014/main" id="{2035D418-7C1A-B97D-A30A-4215690895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1823" y="1637235"/>
              <a:ext cx="4208859" cy="3160117"/>
            </a:xfrm>
            <a:prstGeom prst="rect">
              <a:avLst/>
            </a:prstGeom>
            <a:no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0" name="Agrupar 59">
              <a:extLst>
                <a:ext uri="{FF2B5EF4-FFF2-40B4-BE49-F238E27FC236}">
                  <a16:creationId xmlns:a16="http://schemas.microsoft.com/office/drawing/2014/main" id="{65E47D18-7FBC-432A-6884-765445A073BF}"/>
                </a:ext>
              </a:extLst>
            </p:cNvPr>
            <p:cNvGrpSpPr/>
            <p:nvPr/>
          </p:nvGrpSpPr>
          <p:grpSpPr>
            <a:xfrm>
              <a:off x="1070939" y="1836531"/>
              <a:ext cx="10050122" cy="3969054"/>
              <a:chOff x="1070939" y="1836531"/>
              <a:chExt cx="10050122" cy="3969054"/>
            </a:xfrm>
          </p:grpSpPr>
          <p:grpSp>
            <p:nvGrpSpPr>
              <p:cNvPr id="61" name="Agrupar 60">
                <a:extLst>
                  <a:ext uri="{FF2B5EF4-FFF2-40B4-BE49-F238E27FC236}">
                    <a16:creationId xmlns:a16="http://schemas.microsoft.com/office/drawing/2014/main" id="{953381F3-C734-A9F3-2EA8-39DD18B81E17}"/>
                  </a:ext>
                </a:extLst>
              </p:cNvPr>
              <p:cNvGrpSpPr/>
              <p:nvPr/>
            </p:nvGrpSpPr>
            <p:grpSpPr>
              <a:xfrm>
                <a:off x="1070939" y="3029440"/>
                <a:ext cx="10050122" cy="2776145"/>
                <a:chOff x="1290823" y="2834688"/>
                <a:chExt cx="10050122" cy="2776145"/>
              </a:xfrm>
            </p:grpSpPr>
            <p:sp>
              <p:nvSpPr>
                <p:cNvPr id="1024" name="CaixaDeTexto 1023">
                  <a:extLst>
                    <a:ext uri="{FF2B5EF4-FFF2-40B4-BE49-F238E27FC236}">
                      <a16:creationId xmlns:a16="http://schemas.microsoft.com/office/drawing/2014/main" id="{05B48B2C-E460-C0FD-B722-B312A32BC83A}"/>
                    </a:ext>
                  </a:extLst>
                </p:cNvPr>
                <p:cNvSpPr txBox="1"/>
                <p:nvPr/>
              </p:nvSpPr>
              <p:spPr>
                <a:xfrm>
                  <a:off x="1290823" y="4388960"/>
                  <a:ext cx="10050122" cy="1221873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anchor="t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pt-PT" sz="2000">
                      <a:latin typeface="Gill Sans"/>
                    </a:rPr>
                    <a:t>   A pandemia causou uma queda de </a:t>
                  </a:r>
                  <a:r>
                    <a:rPr lang="pt-PT" sz="2800" u="sng">
                      <a:latin typeface="Gill Sans"/>
                    </a:rPr>
                    <a:t>3,5%</a:t>
                  </a:r>
                  <a:r>
                    <a:rPr lang="pt-PT" sz="2800">
                      <a:latin typeface="Gill Sans"/>
                    </a:rPr>
                    <a:t> </a:t>
                  </a:r>
                  <a:r>
                    <a:rPr lang="pt-PT" sz="2000">
                      <a:latin typeface="Gill Sans"/>
                    </a:rPr>
                    <a:t>no </a:t>
                  </a:r>
                  <a:r>
                    <a:rPr lang="pt-PT" sz="2800" b="1">
                      <a:solidFill>
                        <a:srgbClr val="FF0000"/>
                      </a:solidFill>
                      <a:latin typeface="Gill Sans"/>
                    </a:rPr>
                    <a:t>PIB global </a:t>
                  </a:r>
                  <a:r>
                    <a:rPr lang="pt-PT" sz="2000">
                      <a:latin typeface="Gill Sans"/>
                    </a:rPr>
                    <a:t>em </a:t>
                  </a:r>
                  <a:r>
                    <a:rPr lang="pt-PT" sz="2400">
                      <a:latin typeface="Gill Sans"/>
                    </a:rPr>
                    <a:t>2020</a:t>
                  </a:r>
                  <a:r>
                    <a:rPr lang="pt-PT" sz="2000">
                      <a:latin typeface="Gill Sans"/>
                    </a:rPr>
                    <a:t>, que foi a pior recessão económica mundial desde a </a:t>
                  </a:r>
                  <a:r>
                    <a:rPr lang="pt-PT" sz="2300">
                      <a:latin typeface="Gill Sans"/>
                    </a:rPr>
                    <a:t>Segunda Guerra Mundial </a:t>
                  </a:r>
                  <a:r>
                    <a:rPr lang="pt-PT">
                      <a:latin typeface="Gill Sans"/>
                    </a:rPr>
                    <a:t>(Fonte : ​</a:t>
                  </a:r>
                  <a:r>
                    <a:rPr lang="pt-PT" i="1" err="1">
                      <a:latin typeface="Gill Sans"/>
                    </a:rPr>
                    <a:t>Brookings</a:t>
                  </a:r>
                  <a:r>
                    <a:rPr lang="pt-PT">
                      <a:latin typeface="Gill Sans"/>
                    </a:rPr>
                    <a:t>)</a:t>
                  </a:r>
                </a:p>
              </p:txBody>
            </p:sp>
            <p:sp>
              <p:nvSpPr>
                <p:cNvPr id="1025" name="CaixaDeTexto 1024">
                  <a:extLst>
                    <a:ext uri="{FF2B5EF4-FFF2-40B4-BE49-F238E27FC236}">
                      <a16:creationId xmlns:a16="http://schemas.microsoft.com/office/drawing/2014/main" id="{A9C94C3D-2979-4970-8B3C-6462A19310F4}"/>
                    </a:ext>
                  </a:extLst>
                </p:cNvPr>
                <p:cNvSpPr txBox="1"/>
                <p:nvPr/>
              </p:nvSpPr>
              <p:spPr>
                <a:xfrm>
                  <a:off x="2672080" y="2834688"/>
                  <a:ext cx="2882505" cy="155427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soft" dir="t">
                      <a:rot lat="0" lon="0" rev="15600000"/>
                    </a:lightRig>
                  </a:scene3d>
                  <a:sp3d extrusionH="57150" prstMaterial="softEdge">
                    <a:bevelT w="25400" h="38100"/>
                  </a:sp3d>
                </a:bodyPr>
                <a:lstStyle/>
                <a:p>
                  <a:r>
                    <a:rPr lang="pt-PT" sz="9500" b="1">
                      <a:ln w="6600">
                        <a:noFill/>
                        <a:prstDash val="solid"/>
                      </a:ln>
                      <a:solidFill>
                        <a:srgbClr val="FF0000"/>
                      </a:solidFill>
                      <a:effectLst>
                        <a:outerShdw blurRad="60007" dist="200025" dir="15000000" sy="30000" kx="-1800000" algn="bl" rotWithShape="0">
                          <a:prstClr val="black">
                            <a:alpha val="32000"/>
                          </a:prstClr>
                        </a:outerShdw>
                      </a:effectLst>
                      <a:latin typeface="Gill Sans" panose="020B0604020202020204" charset="0"/>
                      <a:cs typeface="Aldhabi" panose="020F0502020204030204" pitchFamily="2" charset="-78"/>
                    </a:rPr>
                    <a:t>3,5%</a:t>
                  </a:r>
                </a:p>
              </p:txBody>
            </p:sp>
          </p:grpSp>
          <p:pic>
            <p:nvPicPr>
              <p:cNvPr id="62" name="Gráfico 61" descr="Euro com preenchimento sólido">
                <a:extLst>
                  <a:ext uri="{FF2B5EF4-FFF2-40B4-BE49-F238E27FC236}">
                    <a16:creationId xmlns:a16="http://schemas.microsoft.com/office/drawing/2014/main" id="{EF163DEB-58A7-AE79-02A4-8DC1F9BBFF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6607213" y="2200933"/>
                <a:ext cx="498456" cy="498456"/>
              </a:xfrm>
              <a:prstGeom prst="rect">
                <a:avLst/>
              </a:prstGeom>
            </p:spPr>
          </p:pic>
          <p:pic>
            <p:nvPicPr>
              <p:cNvPr id="63" name="Gráfico 62" descr="Dólar com preenchimento sólido">
                <a:extLst>
                  <a:ext uri="{FF2B5EF4-FFF2-40B4-BE49-F238E27FC236}">
                    <a16:creationId xmlns:a16="http://schemas.microsoft.com/office/drawing/2014/main" id="{BFFF7368-DDB0-368F-6820-92CEF49B2D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5719256" y="1836531"/>
                <a:ext cx="498456" cy="498456"/>
              </a:xfrm>
              <a:prstGeom prst="rect">
                <a:avLst/>
              </a:prstGeom>
            </p:spPr>
          </p:pic>
        </p:grpSp>
      </p:grpSp>
      <p:grpSp>
        <p:nvGrpSpPr>
          <p:cNvPr id="1036" name="Agrupar 1035">
            <a:extLst>
              <a:ext uri="{FF2B5EF4-FFF2-40B4-BE49-F238E27FC236}">
                <a16:creationId xmlns:a16="http://schemas.microsoft.com/office/drawing/2014/main" id="{AC26C374-899F-410D-7B06-7CBECE33A116}"/>
              </a:ext>
            </a:extLst>
          </p:cNvPr>
          <p:cNvGrpSpPr/>
          <p:nvPr/>
        </p:nvGrpSpPr>
        <p:grpSpPr>
          <a:xfrm>
            <a:off x="868278" y="1065587"/>
            <a:ext cx="11012129" cy="5466709"/>
            <a:chOff x="589935" y="1013263"/>
            <a:chExt cx="11012129" cy="5466709"/>
          </a:xfrm>
        </p:grpSpPr>
        <p:grpSp>
          <p:nvGrpSpPr>
            <p:cNvPr id="1037" name="Agrupar 1036">
              <a:extLst>
                <a:ext uri="{FF2B5EF4-FFF2-40B4-BE49-F238E27FC236}">
                  <a16:creationId xmlns:a16="http://schemas.microsoft.com/office/drawing/2014/main" id="{8A7A12F1-0D4C-C174-090C-2E8854D97070}"/>
                </a:ext>
              </a:extLst>
            </p:cNvPr>
            <p:cNvGrpSpPr/>
            <p:nvPr/>
          </p:nvGrpSpPr>
          <p:grpSpPr>
            <a:xfrm>
              <a:off x="778857" y="1013263"/>
              <a:ext cx="8541283" cy="5466709"/>
              <a:chOff x="1400752" y="1278299"/>
              <a:chExt cx="8541283" cy="5466709"/>
            </a:xfrm>
          </p:grpSpPr>
          <p:pic>
            <p:nvPicPr>
              <p:cNvPr id="1043" name="Picture 6" descr="Menino de escola asiático em pé perto do quadro-negro. Aluno perto do  personagem de desenho animado do quadro-negro vazio. | Vetor Premium">
                <a:extLst>
                  <a:ext uri="{FF2B5EF4-FFF2-40B4-BE49-F238E27FC236}">
                    <a16:creationId xmlns:a16="http://schemas.microsoft.com/office/drawing/2014/main" id="{678D5175-2407-43CD-AFF0-D424A4E1087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163" r="38424"/>
              <a:stretch/>
            </p:blipFill>
            <p:spPr bwMode="auto">
              <a:xfrm>
                <a:off x="4423621" y="1278299"/>
                <a:ext cx="4546145" cy="54667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4" name="Picture 6" descr="Menino de escola asiático em pé perto do quadro-negro. Aluno perto do  personagem de desenho animado do quadro-negro vazio. | Vetor Premium">
                <a:extLst>
                  <a:ext uri="{FF2B5EF4-FFF2-40B4-BE49-F238E27FC236}">
                    <a16:creationId xmlns:a16="http://schemas.microsoft.com/office/drawing/2014/main" id="{2F858CC8-0387-870F-2062-F08EA36E02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9121"/>
              <a:stretch/>
            </p:blipFill>
            <p:spPr bwMode="auto">
              <a:xfrm>
                <a:off x="1400752" y="1278299"/>
                <a:ext cx="3150802" cy="54667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5" name="Picture 6" descr="Menino de escola asiático em pé perto do quadro-negro. Aluno perto do  personagem de desenho animado do quadro-negro vazio. | Vetor Premium">
                <a:extLst>
                  <a:ext uri="{FF2B5EF4-FFF2-40B4-BE49-F238E27FC236}">
                    <a16:creationId xmlns:a16="http://schemas.microsoft.com/office/drawing/2014/main" id="{8B332219-17A0-8CCB-14A7-2E8C250E13E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386"/>
              <a:stretch/>
            </p:blipFill>
            <p:spPr bwMode="auto">
              <a:xfrm>
                <a:off x="8969766" y="1278299"/>
                <a:ext cx="972269" cy="54667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46" name="Retângulo 1045">
                <a:extLst>
                  <a:ext uri="{FF2B5EF4-FFF2-40B4-BE49-F238E27FC236}">
                    <a16:creationId xmlns:a16="http://schemas.microsoft.com/office/drawing/2014/main" id="{D7AFF0B4-0E7D-7BCB-60A7-57D8466F0620}"/>
                  </a:ext>
                </a:extLst>
              </p:cNvPr>
              <p:cNvSpPr/>
              <p:nvPr/>
            </p:nvSpPr>
            <p:spPr>
              <a:xfrm>
                <a:off x="2249965" y="2255520"/>
                <a:ext cx="6862166" cy="26009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PT"/>
              </a:p>
            </p:txBody>
          </p:sp>
        </p:grpSp>
        <p:sp>
          <p:nvSpPr>
            <p:cNvPr id="1039" name="CaixaDeTexto 1038">
              <a:extLst>
                <a:ext uri="{FF2B5EF4-FFF2-40B4-BE49-F238E27FC236}">
                  <a16:creationId xmlns:a16="http://schemas.microsoft.com/office/drawing/2014/main" id="{ED9B751E-72B5-82B8-EB83-6F9D0D287646}"/>
                </a:ext>
              </a:extLst>
            </p:cNvPr>
            <p:cNvSpPr txBox="1"/>
            <p:nvPr/>
          </p:nvSpPr>
          <p:spPr>
            <a:xfrm>
              <a:off x="2492957" y="2688346"/>
              <a:ext cx="5210279" cy="132343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pt-PT" sz="8000" b="1">
                  <a:solidFill>
                    <a:srgbClr val="00509D"/>
                  </a:solidFill>
                  <a:latin typeface="Gill Sans"/>
                  <a:cs typeface="Aldhabi"/>
                </a:rPr>
                <a:t>1,6 biliões </a:t>
              </a:r>
            </a:p>
          </p:txBody>
        </p:sp>
        <p:sp>
          <p:nvSpPr>
            <p:cNvPr id="1041" name="CaixaDeTexto 1040">
              <a:extLst>
                <a:ext uri="{FF2B5EF4-FFF2-40B4-BE49-F238E27FC236}">
                  <a16:creationId xmlns:a16="http://schemas.microsoft.com/office/drawing/2014/main" id="{B9D3DEAA-C4BC-85C0-86AE-89AE2A419816}"/>
                </a:ext>
              </a:extLst>
            </p:cNvPr>
            <p:cNvSpPr txBox="1"/>
            <p:nvPr/>
          </p:nvSpPr>
          <p:spPr>
            <a:xfrm>
              <a:off x="589935" y="4810749"/>
              <a:ext cx="11012129" cy="143577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lvl="2">
                <a:lnSpc>
                  <a:spcPct val="150000"/>
                </a:lnSpc>
              </a:pPr>
              <a:r>
                <a:rPr lang="pt-PT" sz="2000">
                  <a:latin typeface="Gill Sans"/>
                </a:rPr>
                <a:t>   Aproximadamente </a:t>
              </a:r>
              <a:r>
                <a:rPr lang="pt-PT" sz="2800" u="sng">
                  <a:latin typeface="Gill Sans"/>
                </a:rPr>
                <a:t>1,6 biliões</a:t>
              </a:r>
              <a:r>
                <a:rPr lang="pt-PT" sz="2800">
                  <a:latin typeface="Gill Sans"/>
                </a:rPr>
                <a:t> </a:t>
              </a:r>
              <a:r>
                <a:rPr lang="pt-PT" sz="2000">
                  <a:latin typeface="Gill Sans"/>
                </a:rPr>
                <a:t>de  </a:t>
              </a:r>
              <a:r>
                <a:rPr lang="pt-PT" sz="4000" b="1">
                  <a:solidFill>
                    <a:srgbClr val="00509D"/>
                  </a:solidFill>
                  <a:latin typeface="Gill Sans"/>
                </a:rPr>
                <a:t>alunos</a:t>
              </a:r>
              <a:r>
                <a:rPr lang="pt-PT" sz="3200" b="1">
                  <a:latin typeface="Gill Sans"/>
                </a:rPr>
                <a:t> </a:t>
              </a:r>
              <a:r>
                <a:rPr lang="pt-PT" sz="2000">
                  <a:latin typeface="Gill Sans"/>
                </a:rPr>
                <a:t> de todo o mundo ficaram  </a:t>
              </a:r>
              <a:r>
                <a:rPr lang="pt-PT" sz="3200" b="1">
                  <a:latin typeface="Gill Sans"/>
                </a:rPr>
                <a:t>sem aulas </a:t>
              </a:r>
              <a:r>
                <a:rPr lang="pt-PT" sz="2000">
                  <a:latin typeface="Gill Sans"/>
                </a:rPr>
                <a:t>devido ao encerramento das instituições de ensino </a:t>
              </a:r>
              <a:r>
                <a:rPr lang="pt-PT">
                  <a:latin typeface="Gill Sans"/>
                </a:rPr>
                <a:t>(Fonte : UNESCO, 2020)</a:t>
              </a:r>
            </a:p>
          </p:txBody>
        </p:sp>
        <p:pic>
          <p:nvPicPr>
            <p:cNvPr id="1042" name="Imagem 1041" descr="Uma imagem com vestuário, homem, pessoa, em pé&#10;&#10;Descrição gerada automaticamente">
              <a:extLst>
                <a:ext uri="{FF2B5EF4-FFF2-40B4-BE49-F238E27FC236}">
                  <a16:creationId xmlns:a16="http://schemas.microsoft.com/office/drawing/2014/main" id="{FAB03F04-F1C4-1338-8B15-A2158B174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 l="23505" r="17153"/>
            <a:stretch/>
          </p:blipFill>
          <p:spPr>
            <a:xfrm>
              <a:off x="8347871" y="1990484"/>
              <a:ext cx="1845666" cy="31102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0994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40000"/>
          </a:schemeClr>
        </a:solidFill>
        <a:effectLst/>
      </p:bgPr>
    </p:bg>
    <p:spTree>
      <p:nvGrpSpPr>
        <p:cNvPr id="1" name="Shape 70">
          <a:extLst>
            <a:ext uri="{FF2B5EF4-FFF2-40B4-BE49-F238E27FC236}">
              <a16:creationId xmlns:a16="http://schemas.microsoft.com/office/drawing/2014/main" id="{24D9962B-6A73-8831-E0FC-BF05A94C6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0B3D5-68FC-DD92-F766-62D8B5E71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8" y="503921"/>
            <a:ext cx="7521678" cy="1965120"/>
          </a:xfrm>
        </p:spPr>
        <p:txBody>
          <a:bodyPr>
            <a:normAutofit/>
          </a:bodyPr>
          <a:lstStyle/>
          <a:p>
            <a:r>
              <a:rPr lang="pt-PT" sz="4400">
                <a:solidFill>
                  <a:srgbClr val="284A8F"/>
                </a:solidFill>
                <a:latin typeface="Gill Sans"/>
              </a:rPr>
              <a:t>Bibliografia</a:t>
            </a:r>
            <a:endParaRPr lang="en-US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E77E4DFE-E289-FF34-267F-8F022C663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9890" y="185800"/>
            <a:ext cx="1702110" cy="62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085BBA0-4427-CCE0-A6DC-89F97DBB3345}"/>
              </a:ext>
            </a:extLst>
          </p:cNvPr>
          <p:cNvSpPr txBox="1"/>
          <p:nvPr/>
        </p:nvSpPr>
        <p:spPr>
          <a:xfrm>
            <a:off x="4402911" y="6431753"/>
            <a:ext cx="3245809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pt-PT" sz="1400" b="0" i="0" u="none" strike="noStrike">
                <a:solidFill>
                  <a:schemeClr val="bg2">
                    <a:lumMod val="50000"/>
                  </a:schemeClr>
                </a:solidFill>
                <a:effectLst/>
                <a:latin typeface="Gill Sans"/>
              </a:rPr>
              <a:t>Técnicas de comunicação e </a:t>
            </a:r>
            <a:r>
              <a:rPr lang="pt-PT">
                <a:solidFill>
                  <a:schemeClr val="bg2">
                    <a:lumMod val="50000"/>
                  </a:schemeClr>
                </a:solidFill>
                <a:latin typeface="Gill Sans"/>
              </a:rPr>
              <a:t>apresentações</a:t>
            </a:r>
            <a:endParaRPr lang="pt-PT" sz="14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6A5A6-2A76-D247-974F-CA79E00A7C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/>
              <a:t>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36F887-F0F4-0C84-66E9-758354A49C65}"/>
              </a:ext>
            </a:extLst>
          </p:cNvPr>
          <p:cNvSpPr txBox="1"/>
          <p:nvPr/>
        </p:nvSpPr>
        <p:spPr>
          <a:xfrm>
            <a:off x="882531" y="1486062"/>
            <a:ext cx="10415927" cy="62786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600" err="1"/>
              <a:t>Koonin</a:t>
            </a:r>
            <a:r>
              <a:rPr lang="en-US" sz="1600"/>
              <a:t>, L. M., Hoots, B., Tsang, C. A., Leroy, Z., Farris, K., Jolly, B., Antall, P., McCabe, B., Zelis, C. B. R., Tong, I., &amp; Harris, A. M. (2020). Trends in the Use of Telehealth During the Emergence of the COVID-19 Pandemic — United States, January–March 2020. </a:t>
            </a:r>
            <a:r>
              <a:rPr lang="en-US" sz="1600" i="1"/>
              <a:t>MMWR. Morbidity and Mortality Weekly Report</a:t>
            </a:r>
            <a:r>
              <a:rPr lang="en-US" sz="1600"/>
              <a:t>, </a:t>
            </a:r>
            <a:r>
              <a:rPr lang="en-US" sz="1600" i="1"/>
              <a:t>69</a:t>
            </a:r>
            <a:r>
              <a:rPr lang="en-US" sz="1600"/>
              <a:t>(43), 1595–1599. (</a:t>
            </a:r>
            <a:r>
              <a:rPr lang="en-US" sz="1600" err="1"/>
              <a:t>Consultado</a:t>
            </a:r>
            <a:r>
              <a:rPr lang="en-US" sz="1600"/>
              <a:t> no </a:t>
            </a:r>
            <a:r>
              <a:rPr lang="en-US" sz="1600" err="1"/>
              <a:t>dia</a:t>
            </a:r>
            <a:r>
              <a:rPr lang="en-US" sz="1600"/>
              <a:t> </a:t>
            </a:r>
            <a:r>
              <a:rPr lang="en-US" sz="1600" i="1"/>
              <a:t>02/10/2024</a:t>
            </a:r>
            <a:r>
              <a:rPr lang="en-US" sz="1600"/>
              <a:t>)</a:t>
            </a:r>
          </a:p>
          <a:p>
            <a:endParaRPr lang="en-US" sz="1600"/>
          </a:p>
          <a:p>
            <a:pPr marL="285750" indent="-285750">
              <a:buChar char="•"/>
            </a:pPr>
            <a:r>
              <a:rPr lang="en-US" sz="1600"/>
              <a:t>Levy, E., Filippini, Y. F., Cárdenas, M., Hausmann, R., Nordstrom, A., Valdés, R., Velasco, A., Werner, A., &amp; Zedillo, E. (n.d.). </a:t>
            </a:r>
            <a:r>
              <a:rPr lang="en-US" sz="1600" i="1"/>
              <a:t>Social and economic impact of COVID-19 Social and economic impact of COVID-19 Acknowledgements Prepared for The Independent Panel of the World Health Organization. </a:t>
            </a:r>
            <a:r>
              <a:rPr lang="en-US" sz="1600"/>
              <a:t>(</a:t>
            </a:r>
            <a:r>
              <a:rPr lang="en-US" sz="1600" err="1"/>
              <a:t>Consultado</a:t>
            </a:r>
            <a:r>
              <a:rPr lang="en-US" sz="1600"/>
              <a:t> no </a:t>
            </a:r>
            <a:r>
              <a:rPr lang="en-US" sz="1600" err="1"/>
              <a:t>dia</a:t>
            </a:r>
            <a:r>
              <a:rPr lang="en-US" sz="1600" i="1"/>
              <a:t> 02/10/2024</a:t>
            </a:r>
            <a:r>
              <a:rPr lang="en-US" sz="1600"/>
              <a:t>)</a:t>
            </a:r>
          </a:p>
          <a:p>
            <a:pPr marL="285750" indent="-285750">
              <a:buChar char="•"/>
            </a:pPr>
            <a:endParaRPr lang="en-US" sz="1600"/>
          </a:p>
          <a:p>
            <a:pPr marL="285750" indent="-285750">
              <a:buChar char="•"/>
            </a:pPr>
            <a:r>
              <a:rPr lang="en-US" sz="1600" err="1"/>
              <a:t>Buomprisco</a:t>
            </a:r>
            <a:r>
              <a:rPr lang="en-US" sz="1600"/>
              <a:t>, G., Ricci, S., Perri, R., &amp; Sio, S. de. (2021). </a:t>
            </a:r>
            <a:r>
              <a:rPr lang="en-US" sz="1600" i="1"/>
              <a:t>Health and Telework: New Challenges after COVID-19 Pandemic</a:t>
            </a:r>
            <a:r>
              <a:rPr lang="en-US" sz="1600"/>
              <a:t>. </a:t>
            </a:r>
            <a:r>
              <a:rPr lang="en-US" sz="1600" i="1"/>
              <a:t>European Journal of Environment and Public Health</a:t>
            </a:r>
            <a:r>
              <a:rPr lang="en-US" sz="1600"/>
              <a:t>, </a:t>
            </a:r>
            <a:r>
              <a:rPr lang="en-US" sz="1600" i="1"/>
              <a:t>5</a:t>
            </a:r>
            <a:r>
              <a:rPr lang="en-US" sz="1600"/>
              <a:t>(2), em0073.</a:t>
            </a:r>
            <a:r>
              <a:rPr lang="en-US" sz="1600">
                <a:solidFill>
                  <a:srgbClr val="284A8F"/>
                </a:solidFill>
              </a:rPr>
              <a:t> </a:t>
            </a:r>
            <a:r>
              <a:rPr lang="en-US" sz="1600">
                <a:solidFill>
                  <a:srgbClr val="284A8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https://doi.org/10.21601/EJEPH/9705</a:t>
            </a:r>
            <a:r>
              <a:rPr lang="en-US" sz="1600"/>
              <a:t> (</a:t>
            </a:r>
            <a:r>
              <a:rPr lang="en-US" sz="1600" err="1"/>
              <a:t>Consultado</a:t>
            </a:r>
            <a:r>
              <a:rPr lang="en-US" sz="1600"/>
              <a:t> no </a:t>
            </a:r>
            <a:r>
              <a:rPr lang="en-US" sz="1600" err="1"/>
              <a:t>dia</a:t>
            </a:r>
            <a:r>
              <a:rPr lang="en-US" sz="1600"/>
              <a:t> </a:t>
            </a:r>
            <a:r>
              <a:rPr lang="en-US" sz="1600" i="1"/>
              <a:t>11/10/2024</a:t>
            </a:r>
            <a:r>
              <a:rPr lang="en-US" sz="1600"/>
              <a:t>).</a:t>
            </a:r>
          </a:p>
          <a:p>
            <a:pPr marL="285750" indent="-285750">
              <a:buChar char="•"/>
            </a:pPr>
            <a:endParaRPr lang="en-US" sz="1600"/>
          </a:p>
          <a:p>
            <a:pPr marL="285750" indent="-285750">
              <a:buChar char="•"/>
            </a:pPr>
            <a:r>
              <a:rPr lang="en-US" sz="1600" err="1"/>
              <a:t>Organização</a:t>
            </a:r>
            <a:r>
              <a:rPr lang="en-US" sz="1600"/>
              <a:t> Internacional do </a:t>
            </a:r>
            <a:r>
              <a:rPr lang="en-US" sz="1600" err="1"/>
              <a:t>Trabalho</a:t>
            </a:r>
            <a:r>
              <a:rPr lang="en-US" sz="1600"/>
              <a:t>. (2021). </a:t>
            </a:r>
            <a:r>
              <a:rPr lang="en-US" sz="1600" i="1"/>
              <a:t>Danos da COVID-19 a </a:t>
            </a:r>
            <a:r>
              <a:rPr lang="en-US" sz="1600" i="1" err="1"/>
              <a:t>longo</a:t>
            </a:r>
            <a:r>
              <a:rPr lang="en-US" sz="1600" i="1"/>
              <a:t> </a:t>
            </a:r>
            <a:r>
              <a:rPr lang="en-US" sz="1600" i="1" err="1"/>
              <a:t>prazo</a:t>
            </a:r>
            <a:r>
              <a:rPr lang="en-US" sz="1600" i="1"/>
              <a:t>: </a:t>
            </a:r>
            <a:r>
              <a:rPr lang="en-US" sz="1600" i="1" err="1"/>
              <a:t>recuperação</a:t>
            </a:r>
            <a:r>
              <a:rPr lang="en-US" sz="1600" i="1"/>
              <a:t> </a:t>
            </a:r>
            <a:r>
              <a:rPr lang="en-US" sz="1600" i="1" err="1"/>
              <a:t>lenta</a:t>
            </a:r>
            <a:r>
              <a:rPr lang="en-US" sz="1600" i="1"/>
              <a:t> do </a:t>
            </a:r>
            <a:r>
              <a:rPr lang="en-US" sz="1600" i="1" err="1"/>
              <a:t>emprego</a:t>
            </a:r>
            <a:r>
              <a:rPr lang="en-US" sz="1600" i="1"/>
              <a:t> e </a:t>
            </a:r>
            <a:r>
              <a:rPr lang="en-US" sz="1600" i="1" err="1"/>
              <a:t>risco</a:t>
            </a:r>
            <a:r>
              <a:rPr lang="en-US" sz="1600" i="1"/>
              <a:t> de </a:t>
            </a:r>
            <a:r>
              <a:rPr lang="en-US" sz="1600" i="1" err="1"/>
              <a:t>aumento</a:t>
            </a:r>
            <a:r>
              <a:rPr lang="en-US" sz="1600" i="1"/>
              <a:t> da </a:t>
            </a:r>
            <a:r>
              <a:rPr lang="en-US" sz="1600" i="1" err="1"/>
              <a:t>desigualdade</a:t>
            </a:r>
            <a:r>
              <a:rPr lang="en-US" sz="1600" i="1"/>
              <a:t> | International Labour Organization</a:t>
            </a:r>
            <a:r>
              <a:rPr lang="en-US" sz="1600"/>
              <a:t>.</a:t>
            </a:r>
            <a:r>
              <a:rPr lang="en-US" sz="1600">
                <a:solidFill>
                  <a:srgbClr val="6385DC"/>
                </a:solidFill>
              </a:rPr>
              <a:t> </a:t>
            </a:r>
            <a:r>
              <a:rPr lang="en-US" sz="1600">
                <a:solidFill>
                  <a:srgbClr val="284A8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https://www.ilo.org/pt-pt/resource/news/danos-da-covid-19-longo-prazo-recuperacao-lenta-do-emprego-e-risco-de</a:t>
            </a:r>
            <a:r>
              <a:rPr lang="en-US" sz="1600">
                <a:solidFill>
                  <a:srgbClr val="6385DC"/>
                </a:solidFill>
              </a:rPr>
              <a:t> </a:t>
            </a:r>
            <a:r>
              <a:rPr lang="en-US" sz="1600"/>
              <a:t>(</a:t>
            </a:r>
            <a:r>
              <a:rPr lang="en-US" sz="1600" err="1"/>
              <a:t>Consultado</a:t>
            </a:r>
            <a:r>
              <a:rPr lang="en-US" sz="1600"/>
              <a:t> no </a:t>
            </a:r>
            <a:r>
              <a:rPr lang="en-US" sz="1600" err="1"/>
              <a:t>dia</a:t>
            </a:r>
            <a:r>
              <a:rPr lang="en-US" sz="1600"/>
              <a:t> </a:t>
            </a:r>
            <a:r>
              <a:rPr lang="en-US" sz="1600" i="1"/>
              <a:t>10/10/2024</a:t>
            </a:r>
            <a:r>
              <a:rPr lang="en-US" sz="1600"/>
              <a:t>)</a:t>
            </a:r>
          </a:p>
          <a:p>
            <a:pPr marL="285750" indent="-285750">
              <a:buChar char="•"/>
            </a:pPr>
            <a:endParaRPr lang="en-US"/>
          </a:p>
          <a:p>
            <a:endParaRPr lang="en-US" sz="1600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13356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694</Words>
  <Application>Microsoft Office PowerPoint</Application>
  <PresentationFormat>Ecrã Panorâmico</PresentationFormat>
  <Paragraphs>79</Paragraphs>
  <Slides>7</Slides>
  <Notes>7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0" baseType="lpstr">
      <vt:lpstr>Gill Sans</vt:lpstr>
      <vt:lpstr>Arial</vt:lpstr>
      <vt:lpstr>Simple Light</vt:lpstr>
      <vt:lpstr>IMPACTO  DA  PANDEMIA  NA SOCIEDADE</vt:lpstr>
      <vt:lpstr>Impacto na Educação </vt:lpstr>
      <vt:lpstr>Impacto Económico </vt:lpstr>
      <vt:lpstr>Impacto Social e nas Relações Interpessoais </vt:lpstr>
      <vt:lpstr>Impacto na Saúde Pública e nos Sistemas de Saúde </vt:lpstr>
      <vt:lpstr>Conclusão – Vamos aos números! 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Paulo Lacerda</dc:creator>
  <cp:lastModifiedBy>Paulo Lacerda</cp:lastModifiedBy>
  <cp:revision>1</cp:revision>
  <dcterms:modified xsi:type="dcterms:W3CDTF">2024-10-14T09:56:38Z</dcterms:modified>
</cp:coreProperties>
</file>